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4"/>
  </p:notesMasterIdLst>
  <p:sldIdLst>
    <p:sldId id="256" r:id="rId2"/>
    <p:sldId id="257" r:id="rId3"/>
    <p:sldId id="277" r:id="rId4"/>
    <p:sldId id="258" r:id="rId5"/>
    <p:sldId id="259" r:id="rId6"/>
    <p:sldId id="260" r:id="rId7"/>
    <p:sldId id="261" r:id="rId8"/>
    <p:sldId id="262" r:id="rId9"/>
    <p:sldId id="276"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1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B84933-1D06-1646-A149-62F8EE92EB09}" type="datetimeFigureOut">
              <a:rPr lang="en-US" smtClean="0"/>
              <a:t>10/2/15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13543D-DAD3-9F42-BF7A-8BC23A897FC4}" type="slidenum">
              <a:rPr lang="en-US" smtClean="0"/>
              <a:t>‹#›</a:t>
            </a:fld>
            <a:endParaRPr lang="en-US"/>
          </a:p>
        </p:txBody>
      </p:sp>
    </p:spTree>
    <p:extLst>
      <p:ext uri="{BB962C8B-B14F-4D97-AF65-F5344CB8AC3E}">
        <p14:creationId xmlns:p14="http://schemas.microsoft.com/office/powerpoint/2010/main" val="36577884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was super excited for the Abilities Expo!</a:t>
            </a:r>
            <a:r>
              <a:rPr lang="en-US" baseline="0" dirty="0" smtClean="0"/>
              <a:t>  I did some research when signing up for the expo and was really interested in what it had to offer.  All the different vendors and places the Expo traveled too is a really neat way for everyone to see and test the latest technology.    </a:t>
            </a:r>
            <a:r>
              <a:rPr lang="en-US" dirty="0" smtClean="0"/>
              <a:t> </a:t>
            </a:r>
            <a:endParaRPr lang="en-US" dirty="0"/>
          </a:p>
        </p:txBody>
      </p:sp>
      <p:sp>
        <p:nvSpPr>
          <p:cNvPr id="4" name="Slide Number Placeholder 3"/>
          <p:cNvSpPr>
            <a:spLocks noGrp="1"/>
          </p:cNvSpPr>
          <p:nvPr>
            <p:ph type="sldNum" sz="quarter" idx="10"/>
          </p:nvPr>
        </p:nvSpPr>
        <p:spPr/>
        <p:txBody>
          <a:bodyPr/>
          <a:lstStyle/>
          <a:p>
            <a:fld id="{8813543D-DAD3-9F42-BF7A-8BC23A897FC4}" type="slidenum">
              <a:rPr lang="en-US" smtClean="0"/>
              <a:t>2</a:t>
            </a:fld>
            <a:endParaRPr lang="en-US"/>
          </a:p>
        </p:txBody>
      </p:sp>
    </p:spTree>
    <p:extLst>
      <p:ext uri="{BB962C8B-B14F-4D97-AF65-F5344CB8AC3E}">
        <p14:creationId xmlns:p14="http://schemas.microsoft.com/office/powerpoint/2010/main" val="1961638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one</a:t>
            </a:r>
            <a:r>
              <a:rPr lang="en-US" baseline="0" dirty="0" smtClean="0"/>
              <a:t> of my favorite booths!  We actually got to paint and see how the adaptive tools work it was really neat.  I am excited that they are coming to Wheelock to do a demonstration it will be really interesting!  Art is so </a:t>
            </a:r>
            <a:r>
              <a:rPr lang="en-US" baseline="0" dirty="0" err="1" smtClean="0"/>
              <a:t>theraputic</a:t>
            </a:r>
            <a:r>
              <a:rPr lang="en-US" baseline="0" dirty="0" smtClean="0"/>
              <a:t> and this booth showed how awesome their adaptive tools were for making art.  I hope to be able to learn from this vendor and use art in my future classroom some day in this way with these tools.     </a:t>
            </a:r>
            <a:endParaRPr lang="en-US" dirty="0"/>
          </a:p>
        </p:txBody>
      </p:sp>
      <p:sp>
        <p:nvSpPr>
          <p:cNvPr id="4" name="Slide Number Placeholder 3"/>
          <p:cNvSpPr>
            <a:spLocks noGrp="1"/>
          </p:cNvSpPr>
          <p:nvPr>
            <p:ph type="sldNum" sz="quarter" idx="10"/>
          </p:nvPr>
        </p:nvSpPr>
        <p:spPr/>
        <p:txBody>
          <a:bodyPr/>
          <a:lstStyle/>
          <a:p>
            <a:fld id="{8813543D-DAD3-9F42-BF7A-8BC23A897FC4}" type="slidenum">
              <a:rPr lang="en-US" smtClean="0"/>
              <a:t>11</a:t>
            </a:fld>
            <a:endParaRPr lang="en-US"/>
          </a:p>
        </p:txBody>
      </p:sp>
    </p:spTree>
    <p:extLst>
      <p:ext uri="{BB962C8B-B14F-4D97-AF65-F5344CB8AC3E}">
        <p14:creationId xmlns:p14="http://schemas.microsoft.com/office/powerpoint/2010/main" val="1134640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 Wheelchair is truly amazing it</a:t>
            </a:r>
            <a:r>
              <a:rPr lang="fr-FR" dirty="0" smtClean="0"/>
              <a:t>’</a:t>
            </a:r>
            <a:r>
              <a:rPr lang="en-US" dirty="0" smtClean="0"/>
              <a:t>s a great way to teach young women to advocate on their behalf as well</a:t>
            </a:r>
            <a:r>
              <a:rPr lang="en-US" baseline="0" dirty="0" smtClean="0"/>
              <a:t> as others.  It</a:t>
            </a:r>
            <a:r>
              <a:rPr lang="fr-FR" baseline="0" dirty="0" smtClean="0"/>
              <a:t>’</a:t>
            </a:r>
            <a:r>
              <a:rPr lang="en-US" baseline="0" dirty="0" smtClean="0"/>
              <a:t>s a very meaningful form of a beauty pageant that takes on a very inspiring role in </a:t>
            </a:r>
            <a:r>
              <a:rPr lang="en-US" baseline="0" dirty="0" err="1" smtClean="0"/>
              <a:t>womens</a:t>
            </a:r>
            <a:r>
              <a:rPr lang="en-US" baseline="0" dirty="0" smtClean="0"/>
              <a:t> lives.  I would really like to reach out to this foundation and see if they would speak at a best buddies event here on campus.     </a:t>
            </a:r>
            <a:endParaRPr lang="en-US" dirty="0"/>
          </a:p>
        </p:txBody>
      </p:sp>
      <p:sp>
        <p:nvSpPr>
          <p:cNvPr id="4" name="Slide Number Placeholder 3"/>
          <p:cNvSpPr>
            <a:spLocks noGrp="1"/>
          </p:cNvSpPr>
          <p:nvPr>
            <p:ph type="sldNum" sz="quarter" idx="10"/>
          </p:nvPr>
        </p:nvSpPr>
        <p:spPr/>
        <p:txBody>
          <a:bodyPr/>
          <a:lstStyle/>
          <a:p>
            <a:fld id="{8813543D-DAD3-9F42-BF7A-8BC23A897FC4}" type="slidenum">
              <a:rPr lang="en-US" smtClean="0"/>
              <a:t>12</a:t>
            </a:fld>
            <a:endParaRPr lang="en-US"/>
          </a:p>
        </p:txBody>
      </p:sp>
    </p:spTree>
    <p:extLst>
      <p:ext uri="{BB962C8B-B14F-4D97-AF65-F5344CB8AC3E}">
        <p14:creationId xmlns:p14="http://schemas.microsoft.com/office/powerpoint/2010/main" val="844666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something really close and special to me.  My </a:t>
            </a:r>
            <a:r>
              <a:rPr lang="en-US" dirty="0" err="1" smtClean="0"/>
              <a:t>Grampy</a:t>
            </a:r>
            <a:r>
              <a:rPr lang="en-US" baseline="0" dirty="0" smtClean="0"/>
              <a:t> suffered a spinal cord injury 12 years ago.  He is now paralyzed from the waist down and his whole life changed.  My whole families lives changed.  Again this is a nonprofit who is helping those who suffered a spinal cord injury live a better life.  I wish my family had looked into something like this for my grandfather and maybe we as a family could have been given support as well.  </a:t>
            </a:r>
            <a:endParaRPr lang="en-US" dirty="0"/>
          </a:p>
        </p:txBody>
      </p:sp>
      <p:sp>
        <p:nvSpPr>
          <p:cNvPr id="4" name="Slide Number Placeholder 3"/>
          <p:cNvSpPr>
            <a:spLocks noGrp="1"/>
          </p:cNvSpPr>
          <p:nvPr>
            <p:ph type="sldNum" sz="quarter" idx="10"/>
          </p:nvPr>
        </p:nvSpPr>
        <p:spPr/>
        <p:txBody>
          <a:bodyPr/>
          <a:lstStyle/>
          <a:p>
            <a:fld id="{8813543D-DAD3-9F42-BF7A-8BC23A897FC4}" type="slidenum">
              <a:rPr lang="en-US" smtClean="0"/>
              <a:t>13</a:t>
            </a:fld>
            <a:endParaRPr lang="en-US"/>
          </a:p>
        </p:txBody>
      </p:sp>
    </p:spTree>
    <p:extLst>
      <p:ext uri="{BB962C8B-B14F-4D97-AF65-F5344CB8AC3E}">
        <p14:creationId xmlns:p14="http://schemas.microsoft.com/office/powerpoint/2010/main" val="3297012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the first vendor I visited at the expo and it was really</a:t>
            </a:r>
            <a:r>
              <a:rPr lang="en-US" baseline="0" dirty="0" smtClean="0"/>
              <a:t> cool.  We sat in a few different chairs and got to wheel around and really feel the shock impact in the chair.  Its unlike any wheelchair I have seen.  It was really cool to look further into this company and see that they were started by a man who was paralyzed from a accident and wanted a better chair.  Many different wheelchair companies were at the expo and I found </a:t>
            </a:r>
            <a:r>
              <a:rPr lang="en-US" baseline="0" dirty="0" err="1" smtClean="0"/>
              <a:t>Colours</a:t>
            </a:r>
            <a:r>
              <a:rPr lang="en-US" baseline="0" dirty="0" smtClean="0"/>
              <a:t> to be my favorite.  </a:t>
            </a:r>
            <a:endParaRPr lang="en-US" dirty="0"/>
          </a:p>
        </p:txBody>
      </p:sp>
      <p:sp>
        <p:nvSpPr>
          <p:cNvPr id="4" name="Slide Number Placeholder 3"/>
          <p:cNvSpPr>
            <a:spLocks noGrp="1"/>
          </p:cNvSpPr>
          <p:nvPr>
            <p:ph type="sldNum" sz="quarter" idx="10"/>
          </p:nvPr>
        </p:nvSpPr>
        <p:spPr/>
        <p:txBody>
          <a:bodyPr/>
          <a:lstStyle/>
          <a:p>
            <a:fld id="{8813543D-DAD3-9F42-BF7A-8BC23A897FC4}" type="slidenum">
              <a:rPr lang="en-US" smtClean="0"/>
              <a:t>14</a:t>
            </a:fld>
            <a:endParaRPr lang="en-US"/>
          </a:p>
        </p:txBody>
      </p:sp>
    </p:spTree>
    <p:extLst>
      <p:ext uri="{BB962C8B-B14F-4D97-AF65-F5344CB8AC3E}">
        <p14:creationId xmlns:p14="http://schemas.microsoft.com/office/powerpoint/2010/main" val="2421771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another wheelchair company I was impressed with.  There are so many different versions of wheelchairs in todays market and </a:t>
            </a:r>
            <a:r>
              <a:rPr lang="en-US" baseline="0" dirty="0" err="1" smtClean="0"/>
              <a:t>Permobil</a:t>
            </a:r>
            <a:r>
              <a:rPr lang="en-US" baseline="0" dirty="0" smtClean="0"/>
              <a:t> is very interesting.  They had a very high tech way of manufacturing these wheelchairs and I was impressed with all the thought put into them.  </a:t>
            </a:r>
            <a:endParaRPr lang="en-US" dirty="0"/>
          </a:p>
        </p:txBody>
      </p:sp>
      <p:sp>
        <p:nvSpPr>
          <p:cNvPr id="4" name="Slide Number Placeholder 3"/>
          <p:cNvSpPr>
            <a:spLocks noGrp="1"/>
          </p:cNvSpPr>
          <p:nvPr>
            <p:ph type="sldNum" sz="quarter" idx="10"/>
          </p:nvPr>
        </p:nvSpPr>
        <p:spPr/>
        <p:txBody>
          <a:bodyPr/>
          <a:lstStyle/>
          <a:p>
            <a:fld id="{8813543D-DAD3-9F42-BF7A-8BC23A897FC4}" type="slidenum">
              <a:rPr lang="en-US" smtClean="0"/>
              <a:t>15</a:t>
            </a:fld>
            <a:endParaRPr lang="en-US"/>
          </a:p>
        </p:txBody>
      </p:sp>
    </p:spTree>
    <p:extLst>
      <p:ext uri="{BB962C8B-B14F-4D97-AF65-F5344CB8AC3E}">
        <p14:creationId xmlns:p14="http://schemas.microsoft.com/office/powerpoint/2010/main" val="2414302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public </a:t>
            </a:r>
            <a:r>
              <a:rPr lang="en-US" baseline="0" dirty="0" err="1" smtClean="0"/>
              <a:t>trasporation</a:t>
            </a:r>
            <a:r>
              <a:rPr lang="en-US" baseline="0" dirty="0" smtClean="0"/>
              <a:t> began to be accessible to those in need.  This department works with the MBTA to make the T more accessible for those with disabilities and this is very important here in the city.  Those with IDD need to be able to get around using public </a:t>
            </a:r>
            <a:r>
              <a:rPr lang="en-US" baseline="0" dirty="0" err="1" smtClean="0"/>
              <a:t>tran</a:t>
            </a:r>
            <a:r>
              <a:rPr lang="en-US" baseline="0" dirty="0" smtClean="0"/>
              <a:t> just like anyone else and now they have a department fighting for these rights.  </a:t>
            </a:r>
            <a:endParaRPr lang="en-US" dirty="0"/>
          </a:p>
        </p:txBody>
      </p:sp>
      <p:sp>
        <p:nvSpPr>
          <p:cNvPr id="4" name="Slide Number Placeholder 3"/>
          <p:cNvSpPr>
            <a:spLocks noGrp="1"/>
          </p:cNvSpPr>
          <p:nvPr>
            <p:ph type="sldNum" sz="quarter" idx="10"/>
          </p:nvPr>
        </p:nvSpPr>
        <p:spPr/>
        <p:txBody>
          <a:bodyPr/>
          <a:lstStyle/>
          <a:p>
            <a:fld id="{8813543D-DAD3-9F42-BF7A-8BC23A897FC4}" type="slidenum">
              <a:rPr lang="en-US" smtClean="0"/>
              <a:t>16</a:t>
            </a:fld>
            <a:endParaRPr lang="en-US"/>
          </a:p>
        </p:txBody>
      </p:sp>
    </p:spTree>
    <p:extLst>
      <p:ext uri="{BB962C8B-B14F-4D97-AF65-F5344CB8AC3E}">
        <p14:creationId xmlns:p14="http://schemas.microsoft.com/office/powerpoint/2010/main" val="2758231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ride is truly amazing.  Some of my best buddies clients use it to get around the city and it is truly great.  The MBTA has come a long way and this is one of its perks.  Someone with IDD can call for a ride and</a:t>
            </a:r>
            <a:r>
              <a:rPr lang="en-US" baseline="0" dirty="0" smtClean="0"/>
              <a:t> be picked up and taken where they need to go.  Its almost like a taxi but it can support wheelchairs and its more accessible then the bus or T.  </a:t>
            </a:r>
            <a:endParaRPr lang="en-US" dirty="0"/>
          </a:p>
        </p:txBody>
      </p:sp>
      <p:sp>
        <p:nvSpPr>
          <p:cNvPr id="4" name="Slide Number Placeholder 3"/>
          <p:cNvSpPr>
            <a:spLocks noGrp="1"/>
          </p:cNvSpPr>
          <p:nvPr>
            <p:ph type="sldNum" sz="quarter" idx="10"/>
          </p:nvPr>
        </p:nvSpPr>
        <p:spPr/>
        <p:txBody>
          <a:bodyPr/>
          <a:lstStyle/>
          <a:p>
            <a:fld id="{8813543D-DAD3-9F42-BF7A-8BC23A897FC4}" type="slidenum">
              <a:rPr lang="en-US" smtClean="0"/>
              <a:t>17</a:t>
            </a:fld>
            <a:endParaRPr lang="en-US"/>
          </a:p>
        </p:txBody>
      </p:sp>
    </p:spTree>
    <p:extLst>
      <p:ext uri="{BB962C8B-B14F-4D97-AF65-F5344CB8AC3E}">
        <p14:creationId xmlns:p14="http://schemas.microsoft.com/office/powerpoint/2010/main" val="2728383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Advisory committee I am really impressed with.  Their mission to improve </a:t>
            </a:r>
            <a:r>
              <a:rPr lang="en-US" baseline="0" dirty="0" err="1" smtClean="0"/>
              <a:t>tranist</a:t>
            </a:r>
            <a:r>
              <a:rPr lang="en-US" baseline="0" dirty="0" smtClean="0"/>
              <a:t> access for those with </a:t>
            </a:r>
            <a:r>
              <a:rPr lang="en-US" baseline="0" dirty="0" err="1" smtClean="0"/>
              <a:t>diabsilites</a:t>
            </a:r>
            <a:r>
              <a:rPr lang="en-US" baseline="0" dirty="0" smtClean="0"/>
              <a:t> is something we have needed for a long time.  So many have fought for this but it took a long time but it is worth it.  </a:t>
            </a:r>
            <a:endParaRPr lang="en-US" dirty="0"/>
          </a:p>
        </p:txBody>
      </p:sp>
      <p:sp>
        <p:nvSpPr>
          <p:cNvPr id="4" name="Slide Number Placeholder 3"/>
          <p:cNvSpPr>
            <a:spLocks noGrp="1"/>
          </p:cNvSpPr>
          <p:nvPr>
            <p:ph type="sldNum" sz="quarter" idx="10"/>
          </p:nvPr>
        </p:nvSpPr>
        <p:spPr/>
        <p:txBody>
          <a:bodyPr/>
          <a:lstStyle/>
          <a:p>
            <a:fld id="{8813543D-DAD3-9F42-BF7A-8BC23A897FC4}" type="slidenum">
              <a:rPr lang="en-US" smtClean="0"/>
              <a:t>18</a:t>
            </a:fld>
            <a:endParaRPr lang="en-US"/>
          </a:p>
        </p:txBody>
      </p:sp>
    </p:spTree>
    <p:extLst>
      <p:ext uri="{BB962C8B-B14F-4D97-AF65-F5344CB8AC3E}">
        <p14:creationId xmlns:p14="http://schemas.microsoft.com/office/powerpoint/2010/main" val="507180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another wheelchair that was really impressible.  How cool is it to be able to go off </a:t>
            </a:r>
            <a:r>
              <a:rPr lang="en-US" dirty="0" err="1" smtClean="0"/>
              <a:t>roading</a:t>
            </a:r>
            <a:r>
              <a:rPr lang="en-US" dirty="0" smtClean="0"/>
              <a:t> in</a:t>
            </a:r>
            <a:r>
              <a:rPr lang="en-US" baseline="0" dirty="0" smtClean="0"/>
              <a:t> a wheelchair that can actually do so!  </a:t>
            </a:r>
            <a:r>
              <a:rPr lang="en-US" baseline="0" dirty="0" err="1" smtClean="0"/>
              <a:t>Trackchair</a:t>
            </a:r>
            <a:r>
              <a:rPr lang="en-US" baseline="0" dirty="0" smtClean="0"/>
              <a:t> is a wheelchair designed to do things I have never seen a wheelchair be able to do.  This technology is truly amazing.  </a:t>
            </a:r>
            <a:endParaRPr lang="en-US" dirty="0"/>
          </a:p>
        </p:txBody>
      </p:sp>
      <p:sp>
        <p:nvSpPr>
          <p:cNvPr id="4" name="Slide Number Placeholder 3"/>
          <p:cNvSpPr>
            <a:spLocks noGrp="1"/>
          </p:cNvSpPr>
          <p:nvPr>
            <p:ph type="sldNum" sz="quarter" idx="10"/>
          </p:nvPr>
        </p:nvSpPr>
        <p:spPr/>
        <p:txBody>
          <a:bodyPr/>
          <a:lstStyle/>
          <a:p>
            <a:fld id="{8813543D-DAD3-9F42-BF7A-8BC23A897FC4}" type="slidenum">
              <a:rPr lang="en-US" smtClean="0"/>
              <a:t>19</a:t>
            </a:fld>
            <a:endParaRPr lang="en-US"/>
          </a:p>
        </p:txBody>
      </p:sp>
    </p:spTree>
    <p:extLst>
      <p:ext uri="{BB962C8B-B14F-4D97-AF65-F5344CB8AC3E}">
        <p14:creationId xmlns:p14="http://schemas.microsoft.com/office/powerpoint/2010/main" val="4190657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felt this vendor was important because a handicap</a:t>
            </a:r>
            <a:r>
              <a:rPr lang="en-US" baseline="0" dirty="0" smtClean="0"/>
              <a:t> van will always need to be fixed just like any car and this is a place that provides it.  </a:t>
            </a:r>
            <a:r>
              <a:rPr lang="en-US" baseline="0" dirty="0" err="1" smtClean="0"/>
              <a:t>Im</a:t>
            </a:r>
            <a:r>
              <a:rPr lang="en-US" baseline="0" dirty="0" smtClean="0"/>
              <a:t> impressed that someone thought of this and was able to put this together.  I now have a place that I no does this if I ever am driving a van and need help or if something is wrong.  </a:t>
            </a:r>
            <a:endParaRPr lang="en-US" dirty="0"/>
          </a:p>
        </p:txBody>
      </p:sp>
      <p:sp>
        <p:nvSpPr>
          <p:cNvPr id="4" name="Slide Number Placeholder 3"/>
          <p:cNvSpPr>
            <a:spLocks noGrp="1"/>
          </p:cNvSpPr>
          <p:nvPr>
            <p:ph type="sldNum" sz="quarter" idx="10"/>
          </p:nvPr>
        </p:nvSpPr>
        <p:spPr/>
        <p:txBody>
          <a:bodyPr/>
          <a:lstStyle/>
          <a:p>
            <a:fld id="{8813543D-DAD3-9F42-BF7A-8BC23A897FC4}" type="slidenum">
              <a:rPr lang="en-US" smtClean="0"/>
              <a:t>20</a:t>
            </a:fld>
            <a:endParaRPr lang="en-US"/>
          </a:p>
        </p:txBody>
      </p:sp>
    </p:spTree>
    <p:extLst>
      <p:ext uri="{BB962C8B-B14F-4D97-AF65-F5344CB8AC3E}">
        <p14:creationId xmlns:p14="http://schemas.microsoft.com/office/powerpoint/2010/main" val="209819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September 20</a:t>
            </a:r>
            <a:r>
              <a:rPr lang="en-US" baseline="30000" dirty="0" smtClean="0"/>
              <a:t>th</a:t>
            </a:r>
            <a:r>
              <a:rPr lang="en-US" dirty="0" smtClean="0"/>
              <a:t> at 11:00</a:t>
            </a:r>
            <a:r>
              <a:rPr lang="en-US" baseline="0" dirty="0" smtClean="0"/>
              <a:t> am I was able to attend the Abilities Expo at the Boston Convention Center.  When entering the expo I was given a bag to collect different pamphlets and freebies from different vendors.  I visited several different vendors and spoke with many different reps from different companies.  It was very different then what I was expecting.  I thought it would be more computer technology based because of the special education classrooms I have been in have all used technology in a computer based way.  It was a very eye opening experience and I am now able to see technology in many different ways.    </a:t>
            </a:r>
            <a:endParaRPr lang="en-US" dirty="0"/>
          </a:p>
        </p:txBody>
      </p:sp>
      <p:sp>
        <p:nvSpPr>
          <p:cNvPr id="4" name="Slide Number Placeholder 3"/>
          <p:cNvSpPr>
            <a:spLocks noGrp="1"/>
          </p:cNvSpPr>
          <p:nvPr>
            <p:ph type="sldNum" sz="quarter" idx="10"/>
          </p:nvPr>
        </p:nvSpPr>
        <p:spPr/>
        <p:txBody>
          <a:bodyPr/>
          <a:lstStyle/>
          <a:p>
            <a:fld id="{8813543D-DAD3-9F42-BF7A-8BC23A897FC4}" type="slidenum">
              <a:rPr lang="en-US" smtClean="0"/>
              <a:t>3</a:t>
            </a:fld>
            <a:endParaRPr lang="en-US"/>
          </a:p>
        </p:txBody>
      </p:sp>
    </p:spTree>
    <p:extLst>
      <p:ext uri="{BB962C8B-B14F-4D97-AF65-F5344CB8AC3E}">
        <p14:creationId xmlns:p14="http://schemas.microsoft.com/office/powerpoint/2010/main" val="3462970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vendor seemed</a:t>
            </a:r>
            <a:r>
              <a:rPr lang="en-US" baseline="0" dirty="0" smtClean="0"/>
              <a:t> to be a bit out of place at the expo.  But I tried it and the sales rep explained all the benefits and so many people would benefit from it but its super expensive.  Once the cream was on you could actually feel the difference.  I was really impressed with how it worked but felt it was rather over priced for a cream.    </a:t>
            </a:r>
            <a:endParaRPr lang="en-US" dirty="0"/>
          </a:p>
        </p:txBody>
      </p:sp>
      <p:sp>
        <p:nvSpPr>
          <p:cNvPr id="4" name="Slide Number Placeholder 3"/>
          <p:cNvSpPr>
            <a:spLocks noGrp="1"/>
          </p:cNvSpPr>
          <p:nvPr>
            <p:ph type="sldNum" sz="quarter" idx="10"/>
          </p:nvPr>
        </p:nvSpPr>
        <p:spPr/>
        <p:txBody>
          <a:bodyPr/>
          <a:lstStyle/>
          <a:p>
            <a:fld id="{8813543D-DAD3-9F42-BF7A-8BC23A897FC4}" type="slidenum">
              <a:rPr lang="en-US" smtClean="0"/>
              <a:t>21</a:t>
            </a:fld>
            <a:endParaRPr lang="en-US"/>
          </a:p>
        </p:txBody>
      </p:sp>
    </p:spTree>
    <p:extLst>
      <p:ext uri="{BB962C8B-B14F-4D97-AF65-F5344CB8AC3E}">
        <p14:creationId xmlns:p14="http://schemas.microsoft.com/office/powerpoint/2010/main" val="310740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is incredible.  Pictures are very powerful and I think this project</a:t>
            </a:r>
            <a:r>
              <a:rPr lang="en-US" baseline="0" dirty="0" smtClean="0"/>
              <a:t> can go a long way.  Each picture above shows us just a glimpse of their pain.  All of the participants have put themselves out there for others to see their pain and that</a:t>
            </a:r>
            <a:r>
              <a:rPr lang="fr-FR" baseline="0" dirty="0" smtClean="0"/>
              <a:t>’</a:t>
            </a:r>
            <a:r>
              <a:rPr lang="en-US" baseline="0" dirty="0" smtClean="0"/>
              <a:t>s truly a heroic act.  It will really create awareness the more it gets shared and put out there for others to see and hear about.  A picture is really worth 1000 words.  </a:t>
            </a:r>
            <a:endParaRPr lang="en-US" dirty="0"/>
          </a:p>
        </p:txBody>
      </p:sp>
      <p:sp>
        <p:nvSpPr>
          <p:cNvPr id="4" name="Slide Number Placeholder 3"/>
          <p:cNvSpPr>
            <a:spLocks noGrp="1"/>
          </p:cNvSpPr>
          <p:nvPr>
            <p:ph type="sldNum" sz="quarter" idx="10"/>
          </p:nvPr>
        </p:nvSpPr>
        <p:spPr/>
        <p:txBody>
          <a:bodyPr/>
          <a:lstStyle/>
          <a:p>
            <a:fld id="{8813543D-DAD3-9F42-BF7A-8BC23A897FC4}" type="slidenum">
              <a:rPr lang="en-US" smtClean="0"/>
              <a:t>4</a:t>
            </a:fld>
            <a:endParaRPr lang="en-US"/>
          </a:p>
        </p:txBody>
      </p:sp>
    </p:spTree>
    <p:extLst>
      <p:ext uri="{BB962C8B-B14F-4D97-AF65-F5344CB8AC3E}">
        <p14:creationId xmlns:p14="http://schemas.microsoft.com/office/powerpoint/2010/main" val="428659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vendor</a:t>
            </a:r>
            <a:r>
              <a:rPr lang="en-US" baseline="0" dirty="0" smtClean="0"/>
              <a:t> I chatted with for quite a bit.  I have seen music really go a long way for those with disabilities.  Music and theater are both very uplifting and I really liked the motive behind this group.  I watched a few </a:t>
            </a:r>
            <a:r>
              <a:rPr lang="en-US" baseline="0" dirty="0" err="1" smtClean="0"/>
              <a:t>vidoes</a:t>
            </a:r>
            <a:r>
              <a:rPr lang="en-US" baseline="0" dirty="0" smtClean="0"/>
              <a:t> and talked with the few representatives for the program and they were so happy and excited to talk about something they love to do.      </a:t>
            </a:r>
            <a:endParaRPr lang="en-US" dirty="0"/>
          </a:p>
        </p:txBody>
      </p:sp>
      <p:sp>
        <p:nvSpPr>
          <p:cNvPr id="4" name="Slide Number Placeholder 3"/>
          <p:cNvSpPr>
            <a:spLocks noGrp="1"/>
          </p:cNvSpPr>
          <p:nvPr>
            <p:ph type="sldNum" sz="quarter" idx="10"/>
          </p:nvPr>
        </p:nvSpPr>
        <p:spPr/>
        <p:txBody>
          <a:bodyPr/>
          <a:lstStyle/>
          <a:p>
            <a:fld id="{8813543D-DAD3-9F42-BF7A-8BC23A897FC4}" type="slidenum">
              <a:rPr lang="en-US" smtClean="0"/>
              <a:t>5</a:t>
            </a:fld>
            <a:endParaRPr lang="en-US"/>
          </a:p>
        </p:txBody>
      </p:sp>
    </p:spTree>
    <p:extLst>
      <p:ext uri="{BB962C8B-B14F-4D97-AF65-F5344CB8AC3E}">
        <p14:creationId xmlns:p14="http://schemas.microsoft.com/office/powerpoint/2010/main" val="212034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so cool</a:t>
            </a:r>
            <a:r>
              <a:rPr lang="en-US" baseline="0" dirty="0" smtClean="0"/>
              <a:t> to me!  I talked with the rep and he was a college student from UNH he had so much to say about the program and all that they do there.  Its neat to see a program like this that is paired with a program like this.  I thought it was really interesting and an awesome way for people with disabilities to be able to play sports and be active in the community.  They had a really cool adaptive ski seat at the expo that allowed someone in a wheelchair to ski on the slopes!</a:t>
            </a:r>
            <a:endParaRPr lang="en-US" dirty="0"/>
          </a:p>
        </p:txBody>
      </p:sp>
      <p:sp>
        <p:nvSpPr>
          <p:cNvPr id="4" name="Slide Number Placeholder 3"/>
          <p:cNvSpPr>
            <a:spLocks noGrp="1"/>
          </p:cNvSpPr>
          <p:nvPr>
            <p:ph type="sldNum" sz="quarter" idx="10"/>
          </p:nvPr>
        </p:nvSpPr>
        <p:spPr/>
        <p:txBody>
          <a:bodyPr/>
          <a:lstStyle/>
          <a:p>
            <a:fld id="{8813543D-DAD3-9F42-BF7A-8BC23A897FC4}" type="slidenum">
              <a:rPr lang="en-US" smtClean="0"/>
              <a:t>6</a:t>
            </a:fld>
            <a:endParaRPr lang="en-US"/>
          </a:p>
        </p:txBody>
      </p:sp>
    </p:spTree>
    <p:extLst>
      <p:ext uri="{BB962C8B-B14F-4D97-AF65-F5344CB8AC3E}">
        <p14:creationId xmlns:p14="http://schemas.microsoft.com/office/powerpoint/2010/main" val="2774743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amazing and really something I am</a:t>
            </a:r>
            <a:r>
              <a:rPr lang="en-US" baseline="0" dirty="0" smtClean="0"/>
              <a:t> interested in doing more research on.  I am all for any organization who will advocate for inclusion!  This is a great organization for Cambridge to have and a great way for people with IDD to get the housing, transportation, and education that they deserve.      </a:t>
            </a:r>
            <a:endParaRPr lang="en-US" dirty="0"/>
          </a:p>
        </p:txBody>
      </p:sp>
      <p:sp>
        <p:nvSpPr>
          <p:cNvPr id="4" name="Slide Number Placeholder 3"/>
          <p:cNvSpPr>
            <a:spLocks noGrp="1"/>
          </p:cNvSpPr>
          <p:nvPr>
            <p:ph type="sldNum" sz="quarter" idx="10"/>
          </p:nvPr>
        </p:nvSpPr>
        <p:spPr/>
        <p:txBody>
          <a:bodyPr/>
          <a:lstStyle/>
          <a:p>
            <a:fld id="{8813543D-DAD3-9F42-BF7A-8BC23A897FC4}" type="slidenum">
              <a:rPr lang="en-US" smtClean="0"/>
              <a:t>7</a:t>
            </a:fld>
            <a:endParaRPr lang="en-US"/>
          </a:p>
        </p:txBody>
      </p:sp>
    </p:spTree>
    <p:extLst>
      <p:ext uri="{BB962C8B-B14F-4D97-AF65-F5344CB8AC3E}">
        <p14:creationId xmlns:p14="http://schemas.microsoft.com/office/powerpoint/2010/main" val="142422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just like in Cambridge I am so happy that there are people out there with my passion for advocacy for those with IDD.  Speaking up and fighting for rights is beyond important and it saddens me a bit that a</a:t>
            </a:r>
            <a:r>
              <a:rPr lang="en-US" baseline="0" dirty="0" smtClean="0"/>
              <a:t> group like this </a:t>
            </a:r>
            <a:r>
              <a:rPr lang="en-US" baseline="0" dirty="0" err="1" smtClean="0"/>
              <a:t>didn</a:t>
            </a:r>
            <a:r>
              <a:rPr lang="fr-FR" baseline="0" dirty="0" smtClean="0"/>
              <a:t>’</a:t>
            </a:r>
            <a:r>
              <a:rPr lang="en-US" baseline="0" dirty="0" smtClean="0"/>
              <a:t>t come together until 1981 buts its still amazing progress. This is another interest of mine that I would like to take a look at.  </a:t>
            </a:r>
            <a:r>
              <a:rPr lang="en-US" dirty="0" smtClean="0"/>
              <a:t>    </a:t>
            </a:r>
            <a:endParaRPr lang="en-US" dirty="0"/>
          </a:p>
        </p:txBody>
      </p:sp>
      <p:sp>
        <p:nvSpPr>
          <p:cNvPr id="4" name="Slide Number Placeholder 3"/>
          <p:cNvSpPr>
            <a:spLocks noGrp="1"/>
          </p:cNvSpPr>
          <p:nvPr>
            <p:ph type="sldNum" sz="quarter" idx="10"/>
          </p:nvPr>
        </p:nvSpPr>
        <p:spPr/>
        <p:txBody>
          <a:bodyPr/>
          <a:lstStyle/>
          <a:p>
            <a:fld id="{8813543D-DAD3-9F42-BF7A-8BC23A897FC4}" type="slidenum">
              <a:rPr lang="en-US" smtClean="0"/>
              <a:t>8</a:t>
            </a:fld>
            <a:endParaRPr lang="en-US"/>
          </a:p>
        </p:txBody>
      </p:sp>
    </p:spTree>
    <p:extLst>
      <p:ext uri="{BB962C8B-B14F-4D97-AF65-F5344CB8AC3E}">
        <p14:creationId xmlns:p14="http://schemas.microsoft.com/office/powerpoint/2010/main" val="372779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a big fan of nonprofits I have a lot of respect for those who start them and keep them going.  They truly do a lot of good in our world especially when children are</a:t>
            </a:r>
            <a:r>
              <a:rPr lang="en-US" baseline="0" dirty="0" smtClean="0"/>
              <a:t> involved.  This is another group spreading awareness about children who deal with pain on a daily basis.  They provide the children and their families comfort in the process they are going through.  This is very unique and a great support group for those in need of help during this time.        </a:t>
            </a:r>
            <a:endParaRPr lang="en-US" dirty="0"/>
          </a:p>
        </p:txBody>
      </p:sp>
      <p:sp>
        <p:nvSpPr>
          <p:cNvPr id="4" name="Slide Number Placeholder 3"/>
          <p:cNvSpPr>
            <a:spLocks noGrp="1"/>
          </p:cNvSpPr>
          <p:nvPr>
            <p:ph type="sldNum" sz="quarter" idx="10"/>
          </p:nvPr>
        </p:nvSpPr>
        <p:spPr/>
        <p:txBody>
          <a:bodyPr/>
          <a:lstStyle/>
          <a:p>
            <a:fld id="{8813543D-DAD3-9F42-BF7A-8BC23A897FC4}" type="slidenum">
              <a:rPr lang="en-US" smtClean="0"/>
              <a:t>9</a:t>
            </a:fld>
            <a:endParaRPr lang="en-US"/>
          </a:p>
        </p:txBody>
      </p:sp>
    </p:spTree>
    <p:extLst>
      <p:ext uri="{BB962C8B-B14F-4D97-AF65-F5344CB8AC3E}">
        <p14:creationId xmlns:p14="http://schemas.microsoft.com/office/powerpoint/2010/main" val="181385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another pain</a:t>
            </a:r>
            <a:r>
              <a:rPr lang="en-US" baseline="0" dirty="0" smtClean="0"/>
              <a:t> advocacy group for those suffering with chronic pain.  The foundation is set up to connect, inform, education and empower those living with pain.  I found this interesting and its also based in CT which is where I am from and I have never heard of it before.  It is a really good way to get the voices heard on something you wouldn't</a:t>
            </a:r>
            <a:r>
              <a:rPr lang="fr-FR" baseline="0" dirty="0" smtClean="0"/>
              <a:t>’</a:t>
            </a:r>
            <a:r>
              <a:rPr lang="en-US" baseline="0" dirty="0" smtClean="0"/>
              <a:t>t typically think about.    </a:t>
            </a:r>
            <a:endParaRPr lang="en-US" dirty="0"/>
          </a:p>
        </p:txBody>
      </p:sp>
      <p:sp>
        <p:nvSpPr>
          <p:cNvPr id="4" name="Slide Number Placeholder 3"/>
          <p:cNvSpPr>
            <a:spLocks noGrp="1"/>
          </p:cNvSpPr>
          <p:nvPr>
            <p:ph type="sldNum" sz="quarter" idx="10"/>
          </p:nvPr>
        </p:nvSpPr>
        <p:spPr/>
        <p:txBody>
          <a:bodyPr/>
          <a:lstStyle/>
          <a:p>
            <a:fld id="{8813543D-DAD3-9F42-BF7A-8BC23A897FC4}" type="slidenum">
              <a:rPr lang="en-US" smtClean="0"/>
              <a:t>10</a:t>
            </a:fld>
            <a:endParaRPr lang="en-US"/>
          </a:p>
        </p:txBody>
      </p:sp>
    </p:spTree>
    <p:extLst>
      <p:ext uri="{BB962C8B-B14F-4D97-AF65-F5344CB8AC3E}">
        <p14:creationId xmlns:p14="http://schemas.microsoft.com/office/powerpoint/2010/main" val="2082326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A305F62-D5F6-B244-8ACF-7E3B6C2F291F}" type="datetimeFigureOut">
              <a:rPr lang="en-US" smtClean="0"/>
              <a:t>10/1/15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3DD501B-58CA-384E-814F-0BE6D5D5676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305F62-D5F6-B244-8ACF-7E3B6C2F291F}"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D501B-58CA-384E-814F-0BE6D5D567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305F62-D5F6-B244-8ACF-7E3B6C2F291F}"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D501B-58CA-384E-814F-0BE6D5D5676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305F62-D5F6-B244-8ACF-7E3B6C2F291F}"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D501B-58CA-384E-814F-0BE6D5D567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A305F62-D5F6-B244-8ACF-7E3B6C2F291F}"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D501B-58CA-384E-814F-0BE6D5D5676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305F62-D5F6-B244-8ACF-7E3B6C2F291F}"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D501B-58CA-384E-814F-0BE6D5D567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A305F62-D5F6-B244-8ACF-7E3B6C2F291F}" type="datetimeFigureOut">
              <a:rPr lang="en-US" smtClean="0"/>
              <a:t>10/1/15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DD501B-58CA-384E-814F-0BE6D5D567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A305F62-D5F6-B244-8ACF-7E3B6C2F291F}" type="datetimeFigureOut">
              <a:rPr lang="en-US" smtClean="0"/>
              <a:t>10/1/15</a:t>
            </a:fld>
            <a:endParaRPr lang="en-US"/>
          </a:p>
        </p:txBody>
      </p:sp>
      <p:sp>
        <p:nvSpPr>
          <p:cNvPr id="8" name="Slide Number Placeholder 7"/>
          <p:cNvSpPr>
            <a:spLocks noGrp="1"/>
          </p:cNvSpPr>
          <p:nvPr>
            <p:ph type="sldNum" sz="quarter" idx="11"/>
          </p:nvPr>
        </p:nvSpPr>
        <p:spPr/>
        <p:txBody>
          <a:bodyPr/>
          <a:lstStyle/>
          <a:p>
            <a:fld id="{73DD501B-58CA-384E-814F-0BE6D5D5676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05F62-D5F6-B244-8ACF-7E3B6C2F291F}" type="datetimeFigureOut">
              <a:rPr lang="en-US" smtClean="0"/>
              <a:t>10/1/15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DD501B-58CA-384E-814F-0BE6D5D567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305F62-D5F6-B244-8ACF-7E3B6C2F291F}"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73DD501B-58CA-384E-814F-0BE6D5D567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6A305F62-D5F6-B244-8ACF-7E3B6C2F291F}"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D501B-58CA-384E-814F-0BE6D5D567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A305F62-D5F6-B244-8ACF-7E3B6C2F291F}" type="datetimeFigureOut">
              <a:rPr lang="en-US" smtClean="0"/>
              <a:t>10/1/15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3DD501B-58CA-384E-814F-0BE6D5D5676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1" Type="http://schemas.openxmlformats.org/officeDocument/2006/relationships/hyperlink" Target="http://www.zotartz.com/" TargetMode="External"/><Relationship Id="rId12" Type="http://schemas.openxmlformats.org/officeDocument/2006/relationships/hyperlink" Target="http://www.invisibleproject.org/www/" TargetMode="External"/><Relationship Id="rId13" Type="http://schemas.openxmlformats.org/officeDocument/2006/relationships/hyperlink" Target="http://offers.therealschoolofmusic.com/reach4real" TargetMode="External"/><Relationship Id="rId14" Type="http://schemas.openxmlformats.org/officeDocument/2006/relationships/hyperlink" Target="http://nepassage.org/" TargetMode="External"/><Relationship Id="rId15" Type="http://schemas.openxmlformats.org/officeDocument/2006/relationships/hyperlink" Target="https://www.cambridgema.gov/DHSP" TargetMode="External"/><Relationship Id="rId16" Type="http://schemas.openxmlformats.org/officeDocument/2006/relationships/hyperlink" Target="http://www.mass.gov/anf/employment-equal-access-disability/oversight-agencies/mod/" TargetMode="External"/><Relationship Id="rId17" Type="http://schemas.openxmlformats.org/officeDocument/2006/relationships/hyperlink" Target="http://www.tcapp.org/" TargetMode="External"/><Relationship Id="rId18" Type="http://schemas.openxmlformats.org/officeDocument/2006/relationships/hyperlink" Target="http://www.uspainfoundation.org/" TargetMode="External"/><Relationship Id="rId1" Type="http://schemas.openxmlformats.org/officeDocument/2006/relationships/slideLayout" Target="../slideLayouts/slideLayout6.xml"/><Relationship Id="rId2" Type="http://schemas.openxmlformats.org/officeDocument/2006/relationships/hyperlink" Target="http://www.abilities.com/expos/" TargetMode="External"/><Relationship Id="rId3" Type="http://schemas.openxmlformats.org/officeDocument/2006/relationships/hyperlink" Target="http://www.aloecream.biz/" TargetMode="External"/><Relationship Id="rId4" Type="http://schemas.openxmlformats.org/officeDocument/2006/relationships/hyperlink" Target="http://www.theonlygarage.comhttp://www.aloecream.biz/" TargetMode="External"/><Relationship Id="rId5" Type="http://schemas.openxmlformats.org/officeDocument/2006/relationships/hyperlink" Target="http://www.actiontrackchair.com/Default.aspx%23.Vg4FpHt1Bl8" TargetMode="External"/><Relationship Id="rId6" Type="http://schemas.openxmlformats.org/officeDocument/2006/relationships/hyperlink" Target="http://www.mbta.com/riding_the_t/accessible_services/?id=26302" TargetMode="External"/><Relationship Id="rId7" Type="http://schemas.openxmlformats.org/officeDocument/2006/relationships/hyperlink" Target="http://www.permobil.com/en/Corporate/" TargetMode="External"/><Relationship Id="rId8" Type="http://schemas.openxmlformats.org/officeDocument/2006/relationships/hyperlink" Target="http://colourswheelchair.com/" TargetMode="External"/><Relationship Id="rId9" Type="http://schemas.openxmlformats.org/officeDocument/2006/relationships/hyperlink" Target="http://www.empowersci.org/about-us.html" TargetMode="External"/><Relationship Id="rId10" Type="http://schemas.openxmlformats.org/officeDocument/2006/relationships/hyperlink" Target="http://mswheelchairmas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4178935"/>
            <a:ext cx="6480048" cy="2301240"/>
          </a:xfrm>
        </p:spPr>
        <p:txBody>
          <a:bodyPr>
            <a:normAutofit/>
          </a:bodyPr>
          <a:lstStyle/>
          <a:p>
            <a:r>
              <a:rPr lang="en-US" dirty="0" smtClean="0"/>
              <a:t>Abilities Expo</a:t>
            </a:r>
            <a:br>
              <a:rPr lang="en-US" dirty="0" smtClean="0"/>
            </a:br>
            <a:r>
              <a:rPr lang="en-US" dirty="0" smtClean="0"/>
              <a:t>September 20</a:t>
            </a:r>
            <a:r>
              <a:rPr lang="en-US" baseline="30000" dirty="0" smtClean="0"/>
              <a:t>th</a:t>
            </a:r>
            <a:r>
              <a:rPr lang="en-US" dirty="0" smtClean="0"/>
              <a:t> 2015 </a:t>
            </a:r>
            <a:endParaRPr lang="en-US" dirty="0"/>
          </a:p>
        </p:txBody>
      </p:sp>
      <p:sp>
        <p:nvSpPr>
          <p:cNvPr id="3" name="Subtitle 2"/>
          <p:cNvSpPr>
            <a:spLocks noGrp="1"/>
          </p:cNvSpPr>
          <p:nvPr>
            <p:ph type="subTitle" idx="1"/>
          </p:nvPr>
        </p:nvSpPr>
        <p:spPr>
          <a:xfrm>
            <a:off x="433050" y="2421112"/>
            <a:ext cx="6480048" cy="1752600"/>
          </a:xfrm>
        </p:spPr>
        <p:txBody>
          <a:bodyPr/>
          <a:lstStyle/>
          <a:p>
            <a:r>
              <a:rPr lang="en-US" dirty="0" smtClean="0"/>
              <a:t>Ali Kennedy </a:t>
            </a:r>
            <a:endParaRPr lang="en-US" dirty="0"/>
          </a:p>
        </p:txBody>
      </p:sp>
      <p:pic>
        <p:nvPicPr>
          <p:cNvPr id="4" name="Picture 3"/>
          <p:cNvPicPr>
            <a:picLocks noChangeAspect="1"/>
          </p:cNvPicPr>
          <p:nvPr/>
        </p:nvPicPr>
        <p:blipFill>
          <a:blip r:embed="rId2"/>
          <a:stretch>
            <a:fillRect/>
          </a:stretch>
        </p:blipFill>
        <p:spPr>
          <a:xfrm>
            <a:off x="682625" y="883061"/>
            <a:ext cx="4757703" cy="3076101"/>
          </a:xfrm>
          <a:prstGeom prst="rect">
            <a:avLst/>
          </a:prstGeom>
        </p:spPr>
      </p:pic>
    </p:spTree>
    <p:extLst>
      <p:ext uri="{BB962C8B-B14F-4D97-AF65-F5344CB8AC3E}">
        <p14:creationId xmlns:p14="http://schemas.microsoft.com/office/powerpoint/2010/main" val="3497159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Pain Foundation</a:t>
            </a:r>
            <a:endParaRPr lang="en-US" dirty="0"/>
          </a:p>
        </p:txBody>
      </p:sp>
      <p:sp>
        <p:nvSpPr>
          <p:cNvPr id="3" name="TextBox 2"/>
          <p:cNvSpPr txBox="1"/>
          <p:nvPr/>
        </p:nvSpPr>
        <p:spPr>
          <a:xfrm>
            <a:off x="5596928" y="1850229"/>
            <a:ext cx="2853335" cy="4154983"/>
          </a:xfrm>
          <a:prstGeom prst="rect">
            <a:avLst/>
          </a:prstGeom>
          <a:noFill/>
        </p:spPr>
        <p:txBody>
          <a:bodyPr wrap="square" rtlCol="0">
            <a:spAutoFit/>
          </a:bodyPr>
          <a:lstStyle/>
          <a:p>
            <a:r>
              <a:rPr lang="en-US" sz="2400" dirty="0" smtClean="0"/>
              <a:t>“The mission of U.S. Pain Foundation is to connect, inform, educate and empower those living with pain while advocating on behalf of the entire pain community.”  </a:t>
            </a:r>
            <a:endParaRPr lang="en-US" sz="2400" dirty="0"/>
          </a:p>
        </p:txBody>
      </p:sp>
      <p:pic>
        <p:nvPicPr>
          <p:cNvPr id="4" name="Picture 3"/>
          <p:cNvPicPr>
            <a:picLocks noChangeAspect="1"/>
          </p:cNvPicPr>
          <p:nvPr/>
        </p:nvPicPr>
        <p:blipFill>
          <a:blip r:embed="rId3"/>
          <a:stretch>
            <a:fillRect/>
          </a:stretch>
        </p:blipFill>
        <p:spPr>
          <a:xfrm>
            <a:off x="457200" y="2242227"/>
            <a:ext cx="4371522" cy="1859873"/>
          </a:xfrm>
          <a:prstGeom prst="rect">
            <a:avLst/>
          </a:prstGeom>
        </p:spPr>
      </p:pic>
    </p:spTree>
    <p:extLst>
      <p:ext uri="{BB962C8B-B14F-4D97-AF65-F5344CB8AC3E}">
        <p14:creationId xmlns:p14="http://schemas.microsoft.com/office/powerpoint/2010/main" val="369195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Zot</a:t>
            </a:r>
            <a:r>
              <a:rPr lang="en-US" dirty="0" smtClean="0"/>
              <a:t> </a:t>
            </a:r>
            <a:r>
              <a:rPr lang="en-US" dirty="0" err="1" smtClean="0"/>
              <a:t>Artz</a:t>
            </a:r>
            <a:r>
              <a:rPr lang="en-US" dirty="0" smtClean="0"/>
              <a:t/>
            </a:r>
            <a:br>
              <a:rPr lang="en-US" dirty="0" smtClean="0"/>
            </a:br>
            <a:r>
              <a:rPr lang="en-US" dirty="0" smtClean="0"/>
              <a:t>“Arts For All”</a:t>
            </a:r>
            <a:endParaRPr lang="en-US" dirty="0"/>
          </a:p>
        </p:txBody>
      </p:sp>
      <p:sp>
        <p:nvSpPr>
          <p:cNvPr id="3" name="TextBox 2"/>
          <p:cNvSpPr txBox="1"/>
          <p:nvPr/>
        </p:nvSpPr>
        <p:spPr>
          <a:xfrm>
            <a:off x="457200" y="1991348"/>
            <a:ext cx="2741044" cy="3416320"/>
          </a:xfrm>
          <a:prstGeom prst="rect">
            <a:avLst/>
          </a:prstGeom>
          <a:noFill/>
        </p:spPr>
        <p:txBody>
          <a:bodyPr wrap="square" rtlCol="0">
            <a:spAutoFit/>
          </a:bodyPr>
          <a:lstStyle/>
          <a:p>
            <a:r>
              <a:rPr lang="en-US" dirty="0" smtClean="0"/>
              <a:t>“Children love making art! </a:t>
            </a:r>
            <a:r>
              <a:rPr lang="en-US" dirty="0" err="1" smtClean="0"/>
              <a:t>Zot</a:t>
            </a:r>
            <a:r>
              <a:rPr lang="en-US" dirty="0" smtClean="0"/>
              <a:t> </a:t>
            </a:r>
            <a:r>
              <a:rPr lang="en-US" dirty="0" err="1" smtClean="0"/>
              <a:t>Artz</a:t>
            </a:r>
            <a:r>
              <a:rPr lang="en-US" dirty="0" smtClean="0"/>
              <a:t> is designed to make adaptive art tools so children with disabilities can create art.  </a:t>
            </a:r>
            <a:r>
              <a:rPr lang="en-US" dirty="0" err="1" smtClean="0"/>
              <a:t>Zot</a:t>
            </a:r>
            <a:r>
              <a:rPr lang="en-US" dirty="0" smtClean="0"/>
              <a:t> </a:t>
            </a:r>
            <a:r>
              <a:rPr lang="en-US" dirty="0" err="1" smtClean="0"/>
              <a:t>Artz</a:t>
            </a:r>
            <a:r>
              <a:rPr lang="en-US" dirty="0" smtClean="0"/>
              <a:t> tools and facilitated art events teach and entertain children.  Children of all abilities and ages can stamp, draw, and print to make their mark.” </a:t>
            </a:r>
            <a:endParaRPr lang="en-US" dirty="0"/>
          </a:p>
        </p:txBody>
      </p:sp>
      <p:pic>
        <p:nvPicPr>
          <p:cNvPr id="4" name="Picture 3"/>
          <p:cNvPicPr>
            <a:picLocks noChangeAspect="1"/>
          </p:cNvPicPr>
          <p:nvPr/>
        </p:nvPicPr>
        <p:blipFill>
          <a:blip r:embed="rId3"/>
          <a:stretch>
            <a:fillRect/>
          </a:stretch>
        </p:blipFill>
        <p:spPr>
          <a:xfrm>
            <a:off x="3552734" y="3784531"/>
            <a:ext cx="5080000" cy="2349500"/>
          </a:xfrm>
          <a:prstGeom prst="rect">
            <a:avLst/>
          </a:prstGeom>
        </p:spPr>
      </p:pic>
      <p:pic>
        <p:nvPicPr>
          <p:cNvPr id="5" name="Picture 4"/>
          <p:cNvPicPr>
            <a:picLocks noChangeAspect="1"/>
          </p:cNvPicPr>
          <p:nvPr/>
        </p:nvPicPr>
        <p:blipFill>
          <a:blip r:embed="rId4"/>
          <a:stretch>
            <a:fillRect/>
          </a:stretch>
        </p:blipFill>
        <p:spPr>
          <a:xfrm>
            <a:off x="3578134" y="1417320"/>
            <a:ext cx="5054600" cy="1600200"/>
          </a:xfrm>
          <a:prstGeom prst="rect">
            <a:avLst/>
          </a:prstGeom>
        </p:spPr>
      </p:pic>
    </p:spTree>
    <p:extLst>
      <p:ext uri="{BB962C8B-B14F-4D97-AF65-F5344CB8AC3E}">
        <p14:creationId xmlns:p14="http://schemas.microsoft.com/office/powerpoint/2010/main" val="3315349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Ms. Wheelchair Massachusetts Foundation </a:t>
            </a:r>
            <a:endParaRPr lang="en-US" dirty="0"/>
          </a:p>
        </p:txBody>
      </p:sp>
      <p:sp>
        <p:nvSpPr>
          <p:cNvPr id="3" name="TextBox 2"/>
          <p:cNvSpPr txBox="1"/>
          <p:nvPr/>
        </p:nvSpPr>
        <p:spPr>
          <a:xfrm>
            <a:off x="5957514" y="1417320"/>
            <a:ext cx="2931724" cy="5078314"/>
          </a:xfrm>
          <a:prstGeom prst="rect">
            <a:avLst/>
          </a:prstGeom>
          <a:noFill/>
        </p:spPr>
        <p:txBody>
          <a:bodyPr wrap="square" rtlCol="0">
            <a:spAutoFit/>
          </a:bodyPr>
          <a:lstStyle/>
          <a:p>
            <a:r>
              <a:rPr lang="en-US" dirty="0" smtClean="0"/>
              <a:t>“This pageant is a competition based on personal interviews, platform speech presentations and on stage interviews to find a state and national spokeswomen for the disabled.  The mission of the Ms. Wheelchair America Program and the state programs is to provide an opportunity for women of achievement who utilize wheelchairs to successfully educate and advocate for individuals with disabilities.”</a:t>
            </a:r>
            <a:endParaRPr lang="en-US" dirty="0"/>
          </a:p>
        </p:txBody>
      </p:sp>
      <p:pic>
        <p:nvPicPr>
          <p:cNvPr id="4" name="Picture 3"/>
          <p:cNvPicPr>
            <a:picLocks noChangeAspect="1"/>
          </p:cNvPicPr>
          <p:nvPr/>
        </p:nvPicPr>
        <p:blipFill>
          <a:blip r:embed="rId3"/>
          <a:stretch>
            <a:fillRect/>
          </a:stretch>
        </p:blipFill>
        <p:spPr>
          <a:xfrm>
            <a:off x="266521" y="1671397"/>
            <a:ext cx="2696558" cy="2665902"/>
          </a:xfrm>
          <a:prstGeom prst="rect">
            <a:avLst/>
          </a:prstGeom>
        </p:spPr>
      </p:pic>
      <p:pic>
        <p:nvPicPr>
          <p:cNvPr id="6" name="Picture 5"/>
          <p:cNvPicPr>
            <a:picLocks noChangeAspect="1"/>
          </p:cNvPicPr>
          <p:nvPr/>
        </p:nvPicPr>
        <p:blipFill>
          <a:blip r:embed="rId4"/>
          <a:stretch>
            <a:fillRect/>
          </a:stretch>
        </p:blipFill>
        <p:spPr>
          <a:xfrm>
            <a:off x="3232340" y="3516880"/>
            <a:ext cx="2521365" cy="3082478"/>
          </a:xfrm>
          <a:prstGeom prst="rect">
            <a:avLst/>
          </a:prstGeom>
        </p:spPr>
      </p:pic>
    </p:spTree>
    <p:extLst>
      <p:ext uri="{BB962C8B-B14F-4D97-AF65-F5344CB8AC3E}">
        <p14:creationId xmlns:p14="http://schemas.microsoft.com/office/powerpoint/2010/main" val="471799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Empower Spinal Cord Injury</a:t>
            </a:r>
            <a:endParaRPr lang="en-US" dirty="0"/>
          </a:p>
        </p:txBody>
      </p:sp>
      <p:sp>
        <p:nvSpPr>
          <p:cNvPr id="3" name="TextBox 2"/>
          <p:cNvSpPr txBox="1"/>
          <p:nvPr/>
        </p:nvSpPr>
        <p:spPr>
          <a:xfrm>
            <a:off x="457200" y="2148147"/>
            <a:ext cx="3211374" cy="3970318"/>
          </a:xfrm>
          <a:prstGeom prst="rect">
            <a:avLst/>
          </a:prstGeom>
          <a:noFill/>
        </p:spPr>
        <p:txBody>
          <a:bodyPr wrap="square" rtlCol="0">
            <a:spAutoFit/>
          </a:bodyPr>
          <a:lstStyle/>
          <a:p>
            <a:r>
              <a:rPr lang="en-US" dirty="0" smtClean="0"/>
              <a:t>“Empower SCI is a nonprofit corporation established to enable individuals with spinal cord injuries to lead happier, more meaningful and independent lives.  Empower SCI seeks to fill the gap in the rehabilitation industry that has been created by a decrease in length at rehabilitation hospitals and outpatient services during the recovery from a spinal cord injury.”</a:t>
            </a:r>
            <a:endParaRPr lang="en-US" dirty="0"/>
          </a:p>
        </p:txBody>
      </p:sp>
      <p:pic>
        <p:nvPicPr>
          <p:cNvPr id="4" name="Picture 3"/>
          <p:cNvPicPr>
            <a:picLocks noChangeAspect="1"/>
          </p:cNvPicPr>
          <p:nvPr/>
        </p:nvPicPr>
        <p:blipFill>
          <a:blip r:embed="rId3"/>
          <a:stretch>
            <a:fillRect/>
          </a:stretch>
        </p:blipFill>
        <p:spPr>
          <a:xfrm>
            <a:off x="4034115" y="1417320"/>
            <a:ext cx="2922507" cy="2189059"/>
          </a:xfrm>
          <a:prstGeom prst="rect">
            <a:avLst/>
          </a:prstGeom>
        </p:spPr>
      </p:pic>
      <p:pic>
        <p:nvPicPr>
          <p:cNvPr id="5" name="Picture 4"/>
          <p:cNvPicPr>
            <a:picLocks noChangeAspect="1"/>
          </p:cNvPicPr>
          <p:nvPr/>
        </p:nvPicPr>
        <p:blipFill>
          <a:blip r:embed="rId4"/>
          <a:stretch>
            <a:fillRect/>
          </a:stretch>
        </p:blipFill>
        <p:spPr>
          <a:xfrm>
            <a:off x="6811867" y="3716139"/>
            <a:ext cx="2231962" cy="2976880"/>
          </a:xfrm>
          <a:prstGeom prst="rect">
            <a:avLst/>
          </a:prstGeom>
        </p:spPr>
      </p:pic>
    </p:spTree>
    <p:extLst>
      <p:ext uri="{BB962C8B-B14F-4D97-AF65-F5344CB8AC3E}">
        <p14:creationId xmlns:p14="http://schemas.microsoft.com/office/powerpoint/2010/main" val="4084211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Colours</a:t>
            </a:r>
            <a:r>
              <a:rPr lang="en-US" dirty="0" smtClean="0"/>
              <a:t> Wheelchair </a:t>
            </a:r>
            <a:endParaRPr lang="en-US" dirty="0"/>
          </a:p>
        </p:txBody>
      </p:sp>
      <p:sp>
        <p:nvSpPr>
          <p:cNvPr id="3" name="TextBox 2"/>
          <p:cNvSpPr txBox="1"/>
          <p:nvPr/>
        </p:nvSpPr>
        <p:spPr>
          <a:xfrm>
            <a:off x="5361764" y="1388616"/>
            <a:ext cx="3276632" cy="5016758"/>
          </a:xfrm>
          <a:prstGeom prst="rect">
            <a:avLst/>
          </a:prstGeom>
          <a:noFill/>
        </p:spPr>
        <p:txBody>
          <a:bodyPr wrap="square" rtlCol="0">
            <a:spAutoFit/>
          </a:bodyPr>
          <a:lstStyle/>
          <a:p>
            <a:r>
              <a:rPr lang="en-US" sz="2000" dirty="0" smtClean="0"/>
              <a:t>“</a:t>
            </a:r>
            <a:r>
              <a:rPr lang="en-US" sz="2000" dirty="0" err="1" smtClean="0"/>
              <a:t>Colours</a:t>
            </a:r>
            <a:r>
              <a:rPr lang="en-US" sz="2000" dirty="0" smtClean="0"/>
              <a:t> Wheelchairs has been committed to bringing equipment and services to the disabled to help improve their lives since 1992. </a:t>
            </a:r>
            <a:r>
              <a:rPr lang="en-US" sz="2000" dirty="0" err="1" smtClean="0"/>
              <a:t>Colours</a:t>
            </a:r>
            <a:r>
              <a:rPr lang="en-US" sz="2000" dirty="0" smtClean="0"/>
              <a:t> ‘N Motion designs and manufactures very specialized rigid everyday and rigid sport wheelchairs for an international market of disabled customers. John Box is the founder who was paralyzed in a motorcycle accident in 1981.” </a:t>
            </a:r>
            <a:endParaRPr lang="en-US" sz="2000" dirty="0"/>
          </a:p>
        </p:txBody>
      </p:sp>
      <p:pic>
        <p:nvPicPr>
          <p:cNvPr id="4" name="Picture 3"/>
          <p:cNvPicPr>
            <a:picLocks noChangeAspect="1"/>
          </p:cNvPicPr>
          <p:nvPr/>
        </p:nvPicPr>
        <p:blipFill>
          <a:blip r:embed="rId3"/>
          <a:stretch>
            <a:fillRect/>
          </a:stretch>
        </p:blipFill>
        <p:spPr>
          <a:xfrm>
            <a:off x="457200" y="1900318"/>
            <a:ext cx="4521200" cy="3810000"/>
          </a:xfrm>
          <a:prstGeom prst="rect">
            <a:avLst/>
          </a:prstGeom>
        </p:spPr>
      </p:pic>
    </p:spTree>
    <p:extLst>
      <p:ext uri="{BB962C8B-B14F-4D97-AF65-F5344CB8AC3E}">
        <p14:creationId xmlns:p14="http://schemas.microsoft.com/office/powerpoint/2010/main" val="3407000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Permobil</a:t>
            </a:r>
            <a:r>
              <a:rPr lang="en-US" dirty="0" smtClean="0"/>
              <a:t> “The Power Of Mobility”</a:t>
            </a:r>
            <a:endParaRPr lang="en-US" dirty="0"/>
          </a:p>
        </p:txBody>
      </p:sp>
      <p:sp>
        <p:nvSpPr>
          <p:cNvPr id="3" name="TextBox 2"/>
          <p:cNvSpPr txBox="1"/>
          <p:nvPr/>
        </p:nvSpPr>
        <p:spPr>
          <a:xfrm>
            <a:off x="457200" y="2148147"/>
            <a:ext cx="3242730" cy="3693319"/>
          </a:xfrm>
          <a:prstGeom prst="rect">
            <a:avLst/>
          </a:prstGeom>
          <a:noFill/>
        </p:spPr>
        <p:txBody>
          <a:bodyPr wrap="square" rtlCol="0">
            <a:spAutoFit/>
          </a:bodyPr>
          <a:lstStyle/>
          <a:p>
            <a:r>
              <a:rPr lang="en-US" dirty="0" smtClean="0"/>
              <a:t>“The mission of </a:t>
            </a:r>
            <a:r>
              <a:rPr lang="en-US" dirty="0" err="1" smtClean="0"/>
              <a:t>Permobil</a:t>
            </a:r>
            <a:r>
              <a:rPr lang="en-US" dirty="0" smtClean="0"/>
              <a:t> is to develop, manufacture and market wheelchairs and transport- and communication systems for people with functional disabilities. Their products will lead  quality, performance, safety and how function are concerned in order to provide users with the best possible compensation for their disabilities.”</a:t>
            </a:r>
            <a:endParaRPr lang="en-US" dirty="0"/>
          </a:p>
        </p:txBody>
      </p:sp>
      <p:pic>
        <p:nvPicPr>
          <p:cNvPr id="5" name="Picture 4"/>
          <p:cNvPicPr>
            <a:picLocks noChangeAspect="1"/>
          </p:cNvPicPr>
          <p:nvPr/>
        </p:nvPicPr>
        <p:blipFill>
          <a:blip r:embed="rId3"/>
          <a:stretch>
            <a:fillRect/>
          </a:stretch>
        </p:blipFill>
        <p:spPr>
          <a:xfrm>
            <a:off x="4242552" y="1417320"/>
            <a:ext cx="2864378" cy="1859781"/>
          </a:xfrm>
          <a:prstGeom prst="rect">
            <a:avLst/>
          </a:prstGeom>
        </p:spPr>
      </p:pic>
      <p:pic>
        <p:nvPicPr>
          <p:cNvPr id="7" name="Picture 6"/>
          <p:cNvPicPr>
            <a:picLocks noChangeAspect="1"/>
          </p:cNvPicPr>
          <p:nvPr/>
        </p:nvPicPr>
        <p:blipFill>
          <a:blip r:embed="rId4"/>
          <a:stretch>
            <a:fillRect/>
          </a:stretch>
        </p:blipFill>
        <p:spPr>
          <a:xfrm>
            <a:off x="3699930" y="3846571"/>
            <a:ext cx="2569341" cy="2569341"/>
          </a:xfrm>
          <a:prstGeom prst="rect">
            <a:avLst/>
          </a:prstGeom>
        </p:spPr>
      </p:pic>
      <p:pic>
        <p:nvPicPr>
          <p:cNvPr id="8" name="Picture 7"/>
          <p:cNvPicPr>
            <a:picLocks noChangeAspect="1"/>
          </p:cNvPicPr>
          <p:nvPr/>
        </p:nvPicPr>
        <p:blipFill>
          <a:blip r:embed="rId5"/>
          <a:stretch>
            <a:fillRect/>
          </a:stretch>
        </p:blipFill>
        <p:spPr>
          <a:xfrm>
            <a:off x="6269271" y="3277101"/>
            <a:ext cx="3275957" cy="3275957"/>
          </a:xfrm>
          <a:prstGeom prst="rect">
            <a:avLst/>
          </a:prstGeom>
        </p:spPr>
      </p:pic>
    </p:spTree>
    <p:extLst>
      <p:ext uri="{BB962C8B-B14F-4D97-AF65-F5344CB8AC3E}">
        <p14:creationId xmlns:p14="http://schemas.microsoft.com/office/powerpoint/2010/main" val="830437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324"/>
            <a:ext cx="7470648" cy="1143000"/>
          </a:xfrm>
        </p:spPr>
        <p:txBody>
          <a:bodyPr>
            <a:normAutofit fontScale="90000"/>
          </a:bodyPr>
          <a:lstStyle/>
          <a:p>
            <a:r>
              <a:rPr lang="en-US" b="1" dirty="0"/>
              <a:t>The Department of System-Wide Accessibility</a:t>
            </a:r>
            <a:br>
              <a:rPr lang="en-US" b="1" dirty="0"/>
            </a:br>
            <a:endParaRPr lang="en-US" dirty="0"/>
          </a:p>
        </p:txBody>
      </p:sp>
      <p:sp>
        <p:nvSpPr>
          <p:cNvPr id="3" name="TextBox 2"/>
          <p:cNvSpPr txBox="1"/>
          <p:nvPr/>
        </p:nvSpPr>
        <p:spPr>
          <a:xfrm>
            <a:off x="5596928" y="1850229"/>
            <a:ext cx="2947402" cy="3477875"/>
          </a:xfrm>
          <a:prstGeom prst="rect">
            <a:avLst/>
          </a:prstGeom>
          <a:noFill/>
        </p:spPr>
        <p:txBody>
          <a:bodyPr wrap="square" rtlCol="0">
            <a:spAutoFit/>
          </a:bodyPr>
          <a:lstStyle/>
          <a:p>
            <a:r>
              <a:rPr lang="en-US" sz="2000" dirty="0" smtClean="0"/>
              <a:t>“Established in 2007, the Department of System-Wide Accessibility works with all other MBTA departments to execute the T’s mission of becoming the global benchmark for accessible public transportation.”</a:t>
            </a:r>
            <a:endParaRPr lang="en-US" sz="2000" dirty="0"/>
          </a:p>
        </p:txBody>
      </p:sp>
      <p:pic>
        <p:nvPicPr>
          <p:cNvPr id="4" name="Picture 3"/>
          <p:cNvPicPr>
            <a:picLocks noChangeAspect="1"/>
          </p:cNvPicPr>
          <p:nvPr/>
        </p:nvPicPr>
        <p:blipFill>
          <a:blip r:embed="rId3"/>
          <a:stretch>
            <a:fillRect/>
          </a:stretch>
        </p:blipFill>
        <p:spPr>
          <a:xfrm>
            <a:off x="411038" y="1991349"/>
            <a:ext cx="4783331" cy="3167341"/>
          </a:xfrm>
          <a:prstGeom prst="rect">
            <a:avLst/>
          </a:prstGeom>
        </p:spPr>
      </p:pic>
    </p:spTree>
    <p:extLst>
      <p:ext uri="{BB962C8B-B14F-4D97-AF65-F5344CB8AC3E}">
        <p14:creationId xmlns:p14="http://schemas.microsoft.com/office/powerpoint/2010/main" val="3575165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RIDE </a:t>
            </a:r>
            <a:r>
              <a:rPr lang="en-US" b="1" dirty="0" err="1"/>
              <a:t>Paratransit</a:t>
            </a:r>
            <a:r>
              <a:rPr lang="en-US" b="1" dirty="0"/>
              <a:t> Program</a:t>
            </a:r>
            <a:br>
              <a:rPr lang="en-US" b="1" dirty="0"/>
            </a:br>
            <a:endParaRPr lang="en-US" dirty="0"/>
          </a:p>
        </p:txBody>
      </p:sp>
      <p:sp>
        <p:nvSpPr>
          <p:cNvPr id="3" name="TextBox 2"/>
          <p:cNvSpPr txBox="1"/>
          <p:nvPr/>
        </p:nvSpPr>
        <p:spPr>
          <a:xfrm>
            <a:off x="457200" y="1724790"/>
            <a:ext cx="3352473" cy="4247317"/>
          </a:xfrm>
          <a:prstGeom prst="rect">
            <a:avLst/>
          </a:prstGeom>
          <a:noFill/>
        </p:spPr>
        <p:txBody>
          <a:bodyPr wrap="square" rtlCol="0">
            <a:spAutoFit/>
          </a:bodyPr>
          <a:lstStyle/>
          <a:p>
            <a:r>
              <a:rPr lang="en-US" dirty="0" smtClean="0"/>
              <a:t>“The Ride </a:t>
            </a:r>
            <a:r>
              <a:rPr lang="en-US" dirty="0" err="1" smtClean="0"/>
              <a:t>paratransit</a:t>
            </a:r>
            <a:r>
              <a:rPr lang="en-US" dirty="0" smtClean="0"/>
              <a:t> service provides door-to door, shared-ride transportation to eligible people who cannot use fixed-route transit (bus, subway, trolley) all or some of the time because of a physical, cognitive or mental disability.  </a:t>
            </a:r>
          </a:p>
          <a:p>
            <a:r>
              <a:rPr lang="en-US" dirty="0" smtClean="0"/>
              <a:t>The Ride is operated by the Massachusetts Bay Transportation Authority (MBTA) in compliance with the federal Americans with Disabilities Act (ADA).”</a:t>
            </a:r>
          </a:p>
          <a:p>
            <a:r>
              <a:rPr lang="en-US" dirty="0" smtClean="0"/>
              <a:t>   </a:t>
            </a:r>
            <a:endParaRPr lang="en-US" dirty="0"/>
          </a:p>
        </p:txBody>
      </p:sp>
      <p:pic>
        <p:nvPicPr>
          <p:cNvPr id="4" name="Picture 3"/>
          <p:cNvPicPr>
            <a:picLocks noChangeAspect="1"/>
          </p:cNvPicPr>
          <p:nvPr/>
        </p:nvPicPr>
        <p:blipFill>
          <a:blip r:embed="rId3"/>
          <a:stretch>
            <a:fillRect/>
          </a:stretch>
        </p:blipFill>
        <p:spPr>
          <a:xfrm>
            <a:off x="3809672" y="1928628"/>
            <a:ext cx="5001177" cy="3590699"/>
          </a:xfrm>
          <a:prstGeom prst="rect">
            <a:avLst/>
          </a:prstGeom>
        </p:spPr>
      </p:pic>
    </p:spTree>
    <p:extLst>
      <p:ext uri="{BB962C8B-B14F-4D97-AF65-F5344CB8AC3E}">
        <p14:creationId xmlns:p14="http://schemas.microsoft.com/office/powerpoint/2010/main" val="1371530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Access Advisory Committee to the MBTA</a:t>
            </a:r>
            <a:br>
              <a:rPr lang="en-US" b="1" dirty="0"/>
            </a:br>
            <a:endParaRPr lang="en-US" dirty="0"/>
          </a:p>
        </p:txBody>
      </p:sp>
      <p:sp>
        <p:nvSpPr>
          <p:cNvPr id="4" name="TextBox 3"/>
          <p:cNvSpPr txBox="1"/>
          <p:nvPr/>
        </p:nvSpPr>
        <p:spPr>
          <a:xfrm>
            <a:off x="6177001" y="1081914"/>
            <a:ext cx="2727915" cy="5355313"/>
          </a:xfrm>
          <a:prstGeom prst="rect">
            <a:avLst/>
          </a:prstGeom>
          <a:noFill/>
        </p:spPr>
        <p:txBody>
          <a:bodyPr wrap="square" rtlCol="0">
            <a:spAutoFit/>
          </a:bodyPr>
          <a:lstStyle/>
          <a:p>
            <a:r>
              <a:rPr lang="en-US" dirty="0" smtClean="0"/>
              <a:t>“The Access Advisory Committee to the MBTA is a consumer organization with the mission of improving transit access and services for people with disabilities.  Its membership is open to people with disabilities and senior citizens.  The members work closely with the MBTA departments and the office for transportation to improve safety, efficiency, and accessibility of the MBTA system.” </a:t>
            </a:r>
            <a:endParaRPr lang="en-US" dirty="0"/>
          </a:p>
        </p:txBody>
      </p:sp>
      <p:pic>
        <p:nvPicPr>
          <p:cNvPr id="5" name="Picture 4"/>
          <p:cNvPicPr>
            <a:picLocks noChangeAspect="1"/>
          </p:cNvPicPr>
          <p:nvPr/>
        </p:nvPicPr>
        <p:blipFill>
          <a:blip r:embed="rId3"/>
          <a:stretch>
            <a:fillRect/>
          </a:stretch>
        </p:blipFill>
        <p:spPr>
          <a:xfrm>
            <a:off x="457200" y="1590124"/>
            <a:ext cx="1905000" cy="2235200"/>
          </a:xfrm>
          <a:prstGeom prst="rect">
            <a:avLst/>
          </a:prstGeom>
        </p:spPr>
      </p:pic>
      <p:pic>
        <p:nvPicPr>
          <p:cNvPr id="9" name="Picture 8"/>
          <p:cNvPicPr>
            <a:picLocks noChangeAspect="1"/>
          </p:cNvPicPr>
          <p:nvPr/>
        </p:nvPicPr>
        <p:blipFill>
          <a:blip r:embed="rId4"/>
          <a:stretch>
            <a:fillRect/>
          </a:stretch>
        </p:blipFill>
        <p:spPr>
          <a:xfrm>
            <a:off x="2617639" y="2103692"/>
            <a:ext cx="3418263" cy="4333535"/>
          </a:xfrm>
          <a:prstGeom prst="rect">
            <a:avLst/>
          </a:prstGeom>
        </p:spPr>
      </p:pic>
    </p:spTree>
    <p:extLst>
      <p:ext uri="{BB962C8B-B14F-4D97-AF65-F5344CB8AC3E}">
        <p14:creationId xmlns:p14="http://schemas.microsoft.com/office/powerpoint/2010/main" val="2404610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686800" cy="1143000"/>
          </a:xfrm>
        </p:spPr>
        <p:txBody>
          <a:bodyPr>
            <a:normAutofit fontScale="90000"/>
          </a:bodyPr>
          <a:lstStyle/>
          <a:p>
            <a:r>
              <a:rPr lang="en-US" dirty="0" smtClean="0"/>
              <a:t>Action </a:t>
            </a:r>
            <a:r>
              <a:rPr lang="en-US" dirty="0" err="1" smtClean="0"/>
              <a:t>Trackchair</a:t>
            </a:r>
            <a:r>
              <a:rPr lang="en-US" dirty="0" smtClean="0"/>
              <a:t/>
            </a:r>
            <a:br>
              <a:rPr lang="en-US" dirty="0" smtClean="0"/>
            </a:br>
            <a:r>
              <a:rPr lang="en-US" dirty="0" smtClean="0"/>
              <a:t>“Helping The Disabled To Be Enabled”</a:t>
            </a:r>
            <a:endParaRPr lang="en-US" dirty="0"/>
          </a:p>
        </p:txBody>
      </p:sp>
      <p:sp>
        <p:nvSpPr>
          <p:cNvPr id="3" name="TextBox 2"/>
          <p:cNvSpPr txBox="1"/>
          <p:nvPr/>
        </p:nvSpPr>
        <p:spPr>
          <a:xfrm>
            <a:off x="237713" y="2114204"/>
            <a:ext cx="3775770" cy="3970318"/>
          </a:xfrm>
          <a:prstGeom prst="rect">
            <a:avLst/>
          </a:prstGeom>
          <a:noFill/>
        </p:spPr>
        <p:txBody>
          <a:bodyPr wrap="square" rtlCol="0">
            <a:spAutoFit/>
          </a:bodyPr>
          <a:lstStyle/>
          <a:p>
            <a:r>
              <a:rPr lang="en-US" dirty="0" smtClean="0"/>
              <a:t>“The Action </a:t>
            </a:r>
            <a:r>
              <a:rPr lang="en-US" dirty="0" err="1" smtClean="0"/>
              <a:t>Trackchair</a:t>
            </a:r>
            <a:r>
              <a:rPr lang="en-US" dirty="0" smtClean="0"/>
              <a:t> and </a:t>
            </a:r>
            <a:r>
              <a:rPr lang="en-US" dirty="0" err="1" smtClean="0"/>
              <a:t>Trackstander</a:t>
            </a:r>
            <a:r>
              <a:rPr lang="en-US" dirty="0" smtClean="0"/>
              <a:t> come equipped with power seat tilt as a standard feature making it the ultimate in off-road wheelchairs. You will go places you didn’t think possible. With the Action </a:t>
            </a:r>
            <a:r>
              <a:rPr lang="en-US" dirty="0" err="1" smtClean="0"/>
              <a:t>Trackchair</a:t>
            </a:r>
            <a:r>
              <a:rPr lang="en-US" dirty="0" smtClean="0"/>
              <a:t> you will be able to navigate mountain roads, campgrounds, woods, beaches, hiking trails, frozen lakes, shallow streams, muddy and snowy terrain and much more. Now you have the choice to stay on hard surfaces or go off-road.” </a:t>
            </a:r>
            <a:endParaRPr lang="en-US" dirty="0"/>
          </a:p>
        </p:txBody>
      </p:sp>
      <p:pic>
        <p:nvPicPr>
          <p:cNvPr id="4" name="Picture 3"/>
          <p:cNvPicPr>
            <a:picLocks noChangeAspect="1"/>
          </p:cNvPicPr>
          <p:nvPr/>
        </p:nvPicPr>
        <p:blipFill>
          <a:blip r:embed="rId3"/>
          <a:stretch>
            <a:fillRect/>
          </a:stretch>
        </p:blipFill>
        <p:spPr>
          <a:xfrm>
            <a:off x="4565650" y="1632623"/>
            <a:ext cx="3289300" cy="2463800"/>
          </a:xfrm>
          <a:prstGeom prst="rect">
            <a:avLst/>
          </a:prstGeom>
        </p:spPr>
      </p:pic>
      <p:pic>
        <p:nvPicPr>
          <p:cNvPr id="5" name="Picture 4"/>
          <p:cNvPicPr>
            <a:picLocks noChangeAspect="1"/>
          </p:cNvPicPr>
          <p:nvPr/>
        </p:nvPicPr>
        <p:blipFill>
          <a:blip r:embed="rId4"/>
          <a:stretch>
            <a:fillRect/>
          </a:stretch>
        </p:blipFill>
        <p:spPr>
          <a:xfrm>
            <a:off x="6347235" y="4242228"/>
            <a:ext cx="2438400" cy="2374900"/>
          </a:xfrm>
          <a:prstGeom prst="rect">
            <a:avLst/>
          </a:prstGeom>
        </p:spPr>
      </p:pic>
    </p:spTree>
    <p:extLst>
      <p:ext uri="{BB962C8B-B14F-4D97-AF65-F5344CB8AC3E}">
        <p14:creationId xmlns:p14="http://schemas.microsoft.com/office/powerpoint/2010/main" val="276760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Abilities Expo </a:t>
            </a:r>
            <a:endParaRPr lang="en-US" dirty="0"/>
          </a:p>
        </p:txBody>
      </p:sp>
      <p:pic>
        <p:nvPicPr>
          <p:cNvPr id="4" name="Picture 3"/>
          <p:cNvPicPr>
            <a:picLocks noChangeAspect="1"/>
          </p:cNvPicPr>
          <p:nvPr/>
        </p:nvPicPr>
        <p:blipFill>
          <a:blip r:embed="rId3"/>
          <a:stretch>
            <a:fillRect/>
          </a:stretch>
        </p:blipFill>
        <p:spPr>
          <a:xfrm>
            <a:off x="457200" y="1800225"/>
            <a:ext cx="3657600" cy="4241800"/>
          </a:xfrm>
          <a:prstGeom prst="rect">
            <a:avLst/>
          </a:prstGeom>
        </p:spPr>
      </p:pic>
      <p:sp>
        <p:nvSpPr>
          <p:cNvPr id="5" name="TextBox 4"/>
          <p:cNvSpPr txBox="1"/>
          <p:nvPr/>
        </p:nvSpPr>
        <p:spPr>
          <a:xfrm>
            <a:off x="4984750" y="1174750"/>
            <a:ext cx="3540125" cy="4524315"/>
          </a:xfrm>
          <a:prstGeom prst="rect">
            <a:avLst/>
          </a:prstGeom>
          <a:noFill/>
        </p:spPr>
        <p:txBody>
          <a:bodyPr wrap="square" rtlCol="0">
            <a:spAutoFit/>
          </a:bodyPr>
          <a:lstStyle/>
          <a:p>
            <a:r>
              <a:rPr lang="en-US" sz="2400" dirty="0" smtClean="0"/>
              <a:t>The Abilities Expo is traveling around the United States, bringing the necessary products and services for people with disabilities.  Families, caregivers, and healthcare professionals also can attend the Expo for helpful products and to gain more knowledge.      </a:t>
            </a:r>
            <a:endParaRPr lang="en-US" sz="2400" dirty="0"/>
          </a:p>
        </p:txBody>
      </p:sp>
    </p:spTree>
    <p:extLst>
      <p:ext uri="{BB962C8B-B14F-4D97-AF65-F5344CB8AC3E}">
        <p14:creationId xmlns:p14="http://schemas.microsoft.com/office/powerpoint/2010/main" val="122626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Garage </a:t>
            </a:r>
            <a:br>
              <a:rPr lang="en-US" dirty="0" smtClean="0"/>
            </a:br>
            <a:r>
              <a:rPr lang="en-US" dirty="0" smtClean="0"/>
              <a:t>Handicap Lift Repair </a:t>
            </a:r>
            <a:endParaRPr lang="en-US" dirty="0"/>
          </a:p>
        </p:txBody>
      </p:sp>
      <p:sp>
        <p:nvSpPr>
          <p:cNvPr id="3" name="TextBox 2"/>
          <p:cNvSpPr txBox="1"/>
          <p:nvPr/>
        </p:nvSpPr>
        <p:spPr>
          <a:xfrm>
            <a:off x="4609234" y="1944310"/>
            <a:ext cx="4152034" cy="4247317"/>
          </a:xfrm>
          <a:prstGeom prst="rect">
            <a:avLst/>
          </a:prstGeom>
          <a:noFill/>
        </p:spPr>
        <p:txBody>
          <a:bodyPr wrap="square" rtlCol="0">
            <a:spAutoFit/>
          </a:bodyPr>
          <a:lstStyle/>
          <a:p>
            <a:r>
              <a:rPr lang="en-US" dirty="0" smtClean="0"/>
              <a:t>“The Garage is a locally owned and operated automotive service center founded in 2009. We strive to deliver quality products to our customers. The Garage’s mission is to provide quality and dependability to fleet and handicap van owners on the North Shore of Massachusetts. We take pride in offering efficient, effective, and friendly service to vehicles of all types. However, our specialization in wheelchair lift repair, handicap van maintenance, and fleet maintenance is what sets us apart from the competition.” </a:t>
            </a:r>
            <a:endParaRPr lang="en-US" dirty="0"/>
          </a:p>
        </p:txBody>
      </p:sp>
      <p:pic>
        <p:nvPicPr>
          <p:cNvPr id="4" name="Picture 3"/>
          <p:cNvPicPr>
            <a:picLocks noChangeAspect="1"/>
          </p:cNvPicPr>
          <p:nvPr/>
        </p:nvPicPr>
        <p:blipFill>
          <a:blip r:embed="rId3"/>
          <a:stretch>
            <a:fillRect/>
          </a:stretch>
        </p:blipFill>
        <p:spPr>
          <a:xfrm>
            <a:off x="773949" y="1944310"/>
            <a:ext cx="3175000" cy="3684777"/>
          </a:xfrm>
          <a:prstGeom prst="rect">
            <a:avLst/>
          </a:prstGeom>
        </p:spPr>
      </p:pic>
    </p:spTree>
    <p:extLst>
      <p:ext uri="{BB962C8B-B14F-4D97-AF65-F5344CB8AC3E}">
        <p14:creationId xmlns:p14="http://schemas.microsoft.com/office/powerpoint/2010/main" val="3108146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54" y="274320"/>
            <a:ext cx="9144000" cy="1143000"/>
          </a:xfrm>
        </p:spPr>
        <p:txBody>
          <a:bodyPr>
            <a:noAutofit/>
          </a:bodyPr>
          <a:lstStyle/>
          <a:p>
            <a:r>
              <a:rPr lang="en-US" sz="3600" dirty="0" smtClean="0"/>
              <a:t>Aloe Cream</a:t>
            </a:r>
            <a:br>
              <a:rPr lang="en-US" sz="3600" dirty="0" smtClean="0"/>
            </a:br>
            <a:r>
              <a:rPr lang="en-US" sz="3600" dirty="0" smtClean="0"/>
              <a:t>“Featuring Hawaiian Moon Aloe Vera Skin Cream”</a:t>
            </a:r>
            <a:endParaRPr lang="en-US" sz="3600" dirty="0"/>
          </a:p>
        </p:txBody>
      </p:sp>
      <p:sp>
        <p:nvSpPr>
          <p:cNvPr id="3" name="TextBox 2"/>
          <p:cNvSpPr txBox="1"/>
          <p:nvPr/>
        </p:nvSpPr>
        <p:spPr>
          <a:xfrm>
            <a:off x="344909" y="2336306"/>
            <a:ext cx="3590186" cy="3477875"/>
          </a:xfrm>
          <a:prstGeom prst="rect">
            <a:avLst/>
          </a:prstGeom>
          <a:noFill/>
        </p:spPr>
        <p:txBody>
          <a:bodyPr wrap="square" rtlCol="0">
            <a:spAutoFit/>
          </a:bodyPr>
          <a:lstStyle/>
          <a:p>
            <a:r>
              <a:rPr lang="en-US" sz="2000" dirty="0" smtClean="0"/>
              <a:t>“Hawaiian Moon Aloe Vera skin cream is solely distributed by Hawaiian Moon </a:t>
            </a:r>
            <a:r>
              <a:rPr lang="en-US" sz="2000" dirty="0" err="1" smtClean="0"/>
              <a:t>Inc</a:t>
            </a:r>
            <a:r>
              <a:rPr lang="en-US" sz="2000" dirty="0" smtClean="0"/>
              <a:t>, a family owned and operated company. Hawaiian Moon Aloe skin cream uses 100% organic </a:t>
            </a:r>
            <a:r>
              <a:rPr lang="en-US" sz="2000" dirty="0" err="1" smtClean="0"/>
              <a:t>Berbandesis</a:t>
            </a:r>
            <a:r>
              <a:rPr lang="en-US" sz="2000" dirty="0" smtClean="0"/>
              <a:t> aloe, one of the highest grades of aloe around.  The cream is 98.5% natural and over 72% organic.”</a:t>
            </a:r>
            <a:endParaRPr lang="en-US" sz="2000" dirty="0"/>
          </a:p>
        </p:txBody>
      </p:sp>
      <p:pic>
        <p:nvPicPr>
          <p:cNvPr id="5" name="Picture 4"/>
          <p:cNvPicPr>
            <a:picLocks noChangeAspect="1"/>
          </p:cNvPicPr>
          <p:nvPr/>
        </p:nvPicPr>
        <p:blipFill>
          <a:blip r:embed="rId3"/>
          <a:stretch>
            <a:fillRect/>
          </a:stretch>
        </p:blipFill>
        <p:spPr>
          <a:xfrm>
            <a:off x="4341243" y="1767897"/>
            <a:ext cx="4218763" cy="4218763"/>
          </a:xfrm>
          <a:prstGeom prst="rect">
            <a:avLst/>
          </a:prstGeom>
        </p:spPr>
      </p:pic>
    </p:spTree>
    <p:extLst>
      <p:ext uri="{BB962C8B-B14F-4D97-AF65-F5344CB8AC3E}">
        <p14:creationId xmlns:p14="http://schemas.microsoft.com/office/powerpoint/2010/main" val="697755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TextBox 2"/>
          <p:cNvSpPr txBox="1"/>
          <p:nvPr/>
        </p:nvSpPr>
        <p:spPr>
          <a:xfrm>
            <a:off x="595751" y="1417320"/>
            <a:ext cx="8058322" cy="9510294"/>
          </a:xfrm>
          <a:prstGeom prst="rect">
            <a:avLst/>
          </a:prstGeom>
          <a:noFill/>
        </p:spPr>
        <p:txBody>
          <a:bodyPr wrap="square" rtlCol="0">
            <a:spAutoFit/>
          </a:bodyPr>
          <a:lstStyle/>
          <a:p>
            <a:pPr marL="285750" indent="-285750">
              <a:buFont typeface="Arial"/>
              <a:buChar char="•"/>
            </a:pPr>
            <a:r>
              <a:rPr lang="en-US" dirty="0" smtClean="0">
                <a:hlinkClick r:id="rId2"/>
              </a:rPr>
              <a:t>http://www.abilities.com/expos/</a:t>
            </a:r>
            <a:endParaRPr lang="en-US" dirty="0" smtClean="0"/>
          </a:p>
          <a:p>
            <a:pPr marL="285750" indent="-285750">
              <a:buFont typeface="Arial"/>
              <a:buChar char="•"/>
            </a:pPr>
            <a:r>
              <a:rPr lang="en-US" dirty="0" smtClean="0">
                <a:hlinkClick r:id="rId3"/>
              </a:rPr>
              <a:t>http://www.aloecream.biz/</a:t>
            </a:r>
            <a:endParaRPr lang="en-US" dirty="0" smtClean="0"/>
          </a:p>
          <a:p>
            <a:pPr marL="285750" indent="-285750">
              <a:buFont typeface="Arial"/>
              <a:buChar char="•"/>
            </a:pPr>
            <a:r>
              <a:rPr lang="en-US" dirty="0" smtClean="0">
                <a:hlinkClick r:id="rId4"/>
              </a:rPr>
              <a:t>www.theonlygarage.comhttp://www.aloecream.biz/</a:t>
            </a:r>
            <a:endParaRPr lang="en-US" dirty="0" smtClean="0"/>
          </a:p>
          <a:p>
            <a:pPr marL="285750" indent="-285750">
              <a:buFont typeface="Arial"/>
              <a:buChar char="•"/>
            </a:pPr>
            <a:r>
              <a:rPr lang="en-US" dirty="0" smtClean="0">
                <a:hlinkClick r:id="rId5"/>
              </a:rPr>
              <a:t>www.actiontrackchair.com/Default.aspx#.Vg4FpHt1Bl8</a:t>
            </a:r>
            <a:endParaRPr lang="en-US" dirty="0" smtClean="0"/>
          </a:p>
          <a:p>
            <a:pPr marL="285750" indent="-285750">
              <a:buFont typeface="Arial"/>
              <a:buChar char="•"/>
            </a:pPr>
            <a:r>
              <a:rPr lang="en-US" dirty="0" smtClean="0">
                <a:hlinkClick r:id="rId6"/>
              </a:rPr>
              <a:t>http://www.mbta.com/riding_the_t/accessible_services/?id=26302</a:t>
            </a:r>
            <a:endParaRPr lang="en-US" dirty="0" smtClean="0"/>
          </a:p>
          <a:p>
            <a:pPr marL="285750" indent="-285750">
              <a:buFont typeface="Arial"/>
              <a:buChar char="•"/>
            </a:pPr>
            <a:r>
              <a:rPr lang="en-US" dirty="0" smtClean="0">
                <a:hlinkClick r:id="rId7"/>
              </a:rPr>
              <a:t>http://www.permobil.com/en/Corporate/</a:t>
            </a:r>
            <a:endParaRPr lang="en-US" dirty="0" smtClean="0"/>
          </a:p>
          <a:p>
            <a:pPr marL="285750" indent="-285750">
              <a:buFont typeface="Arial"/>
              <a:buChar char="•"/>
            </a:pPr>
            <a:r>
              <a:rPr lang="en-US" dirty="0" smtClean="0">
                <a:hlinkClick r:id="rId8"/>
              </a:rPr>
              <a:t>http://colourswheelchair.com/</a:t>
            </a:r>
            <a:endParaRPr lang="en-US" dirty="0" smtClean="0"/>
          </a:p>
          <a:p>
            <a:pPr marL="285750" indent="-285750">
              <a:buFont typeface="Arial"/>
              <a:buChar char="•"/>
            </a:pPr>
            <a:r>
              <a:rPr lang="en-US" dirty="0" smtClean="0">
                <a:hlinkClick r:id="rId9"/>
              </a:rPr>
              <a:t>http://www.empowersci.org/about-us.html</a:t>
            </a:r>
            <a:endParaRPr lang="en-US" dirty="0" smtClean="0"/>
          </a:p>
          <a:p>
            <a:pPr marL="285750" indent="-285750">
              <a:buFont typeface="Arial"/>
              <a:buChar char="•"/>
            </a:pPr>
            <a:r>
              <a:rPr lang="en-US" dirty="0" smtClean="0">
                <a:hlinkClick r:id="rId10"/>
              </a:rPr>
              <a:t>http://mswheelchairmass.org/</a:t>
            </a:r>
            <a:endParaRPr lang="en-US" dirty="0" smtClean="0"/>
          </a:p>
          <a:p>
            <a:pPr marL="285750" indent="-285750">
              <a:buFont typeface="Arial"/>
              <a:buChar char="•"/>
            </a:pPr>
            <a:r>
              <a:rPr lang="en-US" dirty="0" smtClean="0">
                <a:hlinkClick r:id="rId11"/>
              </a:rPr>
              <a:t>http://www.zotartz.com/</a:t>
            </a:r>
            <a:endParaRPr lang="en-US" dirty="0" smtClean="0"/>
          </a:p>
          <a:p>
            <a:pPr marL="285750" indent="-285750">
              <a:buFont typeface="Arial"/>
              <a:buChar char="•"/>
            </a:pPr>
            <a:r>
              <a:rPr lang="en-US" dirty="0" smtClean="0">
                <a:hlinkClick r:id="rId12"/>
              </a:rPr>
              <a:t>http://www.invisibleproject.org/www/</a:t>
            </a:r>
            <a:endParaRPr lang="en-US" dirty="0" smtClean="0"/>
          </a:p>
          <a:p>
            <a:pPr marL="285750" indent="-285750">
              <a:buFont typeface="Arial"/>
              <a:buChar char="•"/>
            </a:pPr>
            <a:r>
              <a:rPr lang="en-US" dirty="0" smtClean="0">
                <a:hlinkClick r:id="rId13"/>
              </a:rPr>
              <a:t>http://offers.therealschoolofmusic.com/reach4real</a:t>
            </a:r>
            <a:endParaRPr lang="en-US" dirty="0" smtClean="0"/>
          </a:p>
          <a:p>
            <a:pPr marL="285750" indent="-285750">
              <a:buFont typeface="Arial"/>
              <a:buChar char="•"/>
            </a:pPr>
            <a:r>
              <a:rPr lang="en-US" dirty="0" smtClean="0">
                <a:hlinkClick r:id="rId14"/>
              </a:rPr>
              <a:t>http://nepassage.org/</a:t>
            </a:r>
            <a:endParaRPr lang="en-US" dirty="0" smtClean="0"/>
          </a:p>
          <a:p>
            <a:pPr marL="285750" indent="-285750">
              <a:buFont typeface="Arial"/>
              <a:buChar char="•"/>
            </a:pPr>
            <a:r>
              <a:rPr lang="en-US" dirty="0" smtClean="0">
                <a:hlinkClick r:id="rId15"/>
              </a:rPr>
              <a:t>https://www.cambridgema.gov/DHSP</a:t>
            </a:r>
            <a:endParaRPr lang="en-US" dirty="0" smtClean="0"/>
          </a:p>
          <a:p>
            <a:pPr marL="285750" indent="-285750">
              <a:buFont typeface="Arial"/>
              <a:buChar char="•"/>
            </a:pPr>
            <a:r>
              <a:rPr lang="en-US" dirty="0" smtClean="0">
                <a:hlinkClick r:id="rId16"/>
              </a:rPr>
              <a:t>http://www.mass.gov/anf/employment-equal-access-disability/oversight-agencies/mod/</a:t>
            </a:r>
            <a:endParaRPr lang="en-US" dirty="0" smtClean="0"/>
          </a:p>
          <a:p>
            <a:pPr marL="285750" indent="-285750">
              <a:buFont typeface="Arial"/>
              <a:buChar char="•"/>
            </a:pPr>
            <a:r>
              <a:rPr lang="en-US" dirty="0" smtClean="0">
                <a:hlinkClick r:id="rId17"/>
              </a:rPr>
              <a:t>http://www.tcapp.org/</a:t>
            </a:r>
            <a:endParaRPr lang="en-US" dirty="0" smtClean="0"/>
          </a:p>
          <a:p>
            <a:pPr marL="285750" indent="-285750">
              <a:buFont typeface="Arial"/>
              <a:buChar char="•"/>
            </a:pPr>
            <a:r>
              <a:rPr lang="en-US" dirty="0" smtClean="0">
                <a:hlinkClick r:id="rId18"/>
              </a:rPr>
              <a:t>http://www.uspainfoundation.org/</a:t>
            </a: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54319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Abilities Expo Boston MA</a:t>
            </a:r>
            <a:endParaRPr lang="en-US" dirty="0"/>
          </a:p>
        </p:txBody>
      </p:sp>
      <p:sp>
        <p:nvSpPr>
          <p:cNvPr id="3" name="TextBox 2"/>
          <p:cNvSpPr txBox="1"/>
          <p:nvPr/>
        </p:nvSpPr>
        <p:spPr>
          <a:xfrm>
            <a:off x="1599123" y="1599351"/>
            <a:ext cx="5581250" cy="1754327"/>
          </a:xfrm>
          <a:prstGeom prst="rect">
            <a:avLst/>
          </a:prstGeom>
          <a:noFill/>
        </p:spPr>
        <p:txBody>
          <a:bodyPr wrap="square" rtlCol="0">
            <a:spAutoFit/>
          </a:bodyPr>
          <a:lstStyle/>
          <a:p>
            <a:r>
              <a:rPr lang="en-US" dirty="0" smtClean="0"/>
              <a:t>The Abilities Expo came to Boston Massachusetts on September 18</a:t>
            </a:r>
            <a:r>
              <a:rPr lang="en-US" baseline="30000" dirty="0" smtClean="0"/>
              <a:t>th</a:t>
            </a:r>
            <a:r>
              <a:rPr lang="en-US" dirty="0" smtClean="0"/>
              <a:t>-20</a:t>
            </a:r>
            <a:r>
              <a:rPr lang="en-US" baseline="30000" dirty="0" smtClean="0"/>
              <a:t>th</a:t>
            </a:r>
            <a:r>
              <a:rPr lang="en-US" dirty="0" smtClean="0"/>
              <a:t>.  It took place at the Boston Convention Center.  There were many vendors there throughout the weekend as well as many demos and talks to be heard.  It is a chance to see the latest technology and hear many compelling talks!     </a:t>
            </a:r>
            <a:endParaRPr lang="en-US" dirty="0"/>
          </a:p>
        </p:txBody>
      </p:sp>
      <p:pic>
        <p:nvPicPr>
          <p:cNvPr id="5" name="Picture 4"/>
          <p:cNvPicPr>
            <a:picLocks noChangeAspect="1"/>
          </p:cNvPicPr>
          <p:nvPr/>
        </p:nvPicPr>
        <p:blipFill>
          <a:blip r:embed="rId3"/>
          <a:stretch>
            <a:fillRect/>
          </a:stretch>
        </p:blipFill>
        <p:spPr>
          <a:xfrm>
            <a:off x="949369" y="3622058"/>
            <a:ext cx="6705252" cy="2793855"/>
          </a:xfrm>
          <a:prstGeom prst="rect">
            <a:avLst/>
          </a:prstGeom>
        </p:spPr>
      </p:pic>
    </p:spTree>
    <p:extLst>
      <p:ext uri="{BB962C8B-B14F-4D97-AF65-F5344CB8AC3E}">
        <p14:creationId xmlns:p14="http://schemas.microsoft.com/office/powerpoint/2010/main" val="116161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INvisible</a:t>
            </a:r>
            <a:r>
              <a:rPr lang="en-US" dirty="0" smtClean="0"/>
              <a:t> Project </a:t>
            </a:r>
            <a:endParaRPr lang="en-US" dirty="0"/>
          </a:p>
        </p:txBody>
      </p:sp>
      <p:sp>
        <p:nvSpPr>
          <p:cNvPr id="3" name="TextBox 2"/>
          <p:cNvSpPr txBox="1"/>
          <p:nvPr/>
        </p:nvSpPr>
        <p:spPr>
          <a:xfrm>
            <a:off x="285750" y="1480820"/>
            <a:ext cx="2603500" cy="4801315"/>
          </a:xfrm>
          <a:prstGeom prst="rect">
            <a:avLst/>
          </a:prstGeom>
          <a:noFill/>
        </p:spPr>
        <p:txBody>
          <a:bodyPr wrap="square" rtlCol="0">
            <a:spAutoFit/>
          </a:bodyPr>
          <a:lstStyle/>
          <a:p>
            <a:r>
              <a:rPr lang="en-US" dirty="0" smtClean="0"/>
              <a:t>“The Invisible project shows the day to day experiences of pain survivors through photos.  The photos capture the struggles and hardships of pain survivors.  The project allows the outside world to take a glimpse of what its like to live with pain while trying to living their lives.  The goal is to create pain awareness, empower survivors and generate change.”  </a:t>
            </a:r>
            <a:endParaRPr lang="en-US" dirty="0"/>
          </a:p>
        </p:txBody>
      </p:sp>
      <p:pic>
        <p:nvPicPr>
          <p:cNvPr id="5" name="Picture 4"/>
          <p:cNvPicPr>
            <a:picLocks noChangeAspect="1"/>
          </p:cNvPicPr>
          <p:nvPr/>
        </p:nvPicPr>
        <p:blipFill>
          <a:blip r:embed="rId3"/>
          <a:stretch>
            <a:fillRect/>
          </a:stretch>
        </p:blipFill>
        <p:spPr>
          <a:xfrm>
            <a:off x="2778125" y="1417320"/>
            <a:ext cx="6365875" cy="4108056"/>
          </a:xfrm>
          <a:prstGeom prst="rect">
            <a:avLst/>
          </a:prstGeom>
        </p:spPr>
      </p:pic>
    </p:spTree>
    <p:extLst>
      <p:ext uri="{BB962C8B-B14F-4D97-AF65-F5344CB8AC3E}">
        <p14:creationId xmlns:p14="http://schemas.microsoft.com/office/powerpoint/2010/main" val="117755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 4 Real </a:t>
            </a:r>
            <a:endParaRPr lang="en-US" dirty="0"/>
          </a:p>
        </p:txBody>
      </p:sp>
      <p:sp>
        <p:nvSpPr>
          <p:cNvPr id="3" name="TextBox 2"/>
          <p:cNvSpPr txBox="1"/>
          <p:nvPr/>
        </p:nvSpPr>
        <p:spPr>
          <a:xfrm>
            <a:off x="5246743" y="876857"/>
            <a:ext cx="3371827" cy="5262979"/>
          </a:xfrm>
          <a:prstGeom prst="rect">
            <a:avLst/>
          </a:prstGeom>
          <a:noFill/>
        </p:spPr>
        <p:txBody>
          <a:bodyPr wrap="square" rtlCol="0">
            <a:spAutoFit/>
          </a:bodyPr>
          <a:lstStyle/>
          <a:p>
            <a:r>
              <a:rPr lang="en-US" sz="2400" dirty="0" smtClean="0"/>
              <a:t>“Reach 4 Real delivers adaptive music programs and musical theatre classes designed for people with developmental, physical, and intellectual disabilities.  The goal of this program is to enhance the life experience of people with needs through music enrichment.”  </a:t>
            </a:r>
            <a:endParaRPr lang="en-US" sz="2400" dirty="0"/>
          </a:p>
        </p:txBody>
      </p:sp>
      <p:pic>
        <p:nvPicPr>
          <p:cNvPr id="4" name="Picture 3"/>
          <p:cNvPicPr>
            <a:picLocks noChangeAspect="1"/>
          </p:cNvPicPr>
          <p:nvPr/>
        </p:nvPicPr>
        <p:blipFill>
          <a:blip r:embed="rId3"/>
          <a:stretch>
            <a:fillRect/>
          </a:stretch>
        </p:blipFill>
        <p:spPr>
          <a:xfrm>
            <a:off x="345348" y="1647885"/>
            <a:ext cx="4644352" cy="3540413"/>
          </a:xfrm>
          <a:prstGeom prst="rect">
            <a:avLst/>
          </a:prstGeom>
        </p:spPr>
      </p:pic>
    </p:spTree>
    <p:extLst>
      <p:ext uri="{BB962C8B-B14F-4D97-AF65-F5344CB8AC3E}">
        <p14:creationId xmlns:p14="http://schemas.microsoft.com/office/powerpoint/2010/main" val="207813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Northeast Passage </a:t>
            </a:r>
            <a:br>
              <a:rPr lang="en-US" dirty="0" smtClean="0"/>
            </a:br>
            <a:r>
              <a:rPr lang="en-US" dirty="0" smtClean="0"/>
              <a:t>“Living Beyond Disability”</a:t>
            </a:r>
            <a:endParaRPr lang="en-US" dirty="0"/>
          </a:p>
        </p:txBody>
      </p:sp>
      <p:sp>
        <p:nvSpPr>
          <p:cNvPr id="3" name="TextBox 2"/>
          <p:cNvSpPr txBox="1"/>
          <p:nvPr/>
        </p:nvSpPr>
        <p:spPr>
          <a:xfrm>
            <a:off x="457200" y="1810393"/>
            <a:ext cx="3201912" cy="4708981"/>
          </a:xfrm>
          <a:prstGeom prst="rect">
            <a:avLst/>
          </a:prstGeom>
          <a:noFill/>
        </p:spPr>
        <p:txBody>
          <a:bodyPr wrap="square" rtlCol="0">
            <a:spAutoFit/>
          </a:bodyPr>
          <a:lstStyle/>
          <a:p>
            <a:r>
              <a:rPr lang="en-US" sz="2000" dirty="0" smtClean="0"/>
              <a:t>“The mission of Northeast Passage at University of New Hampshire is to create an environment where individuals with disabilities can enjoy recreation with the same freedom of choice, quality of life, and independence as their non disabled peers.  We do this by developing and delivering barrier free recreation and health promotion programs.”  </a:t>
            </a:r>
            <a:endParaRPr lang="en-US" sz="2000" dirty="0"/>
          </a:p>
        </p:txBody>
      </p:sp>
      <p:pic>
        <p:nvPicPr>
          <p:cNvPr id="5" name="Picture 4"/>
          <p:cNvPicPr>
            <a:picLocks noChangeAspect="1"/>
          </p:cNvPicPr>
          <p:nvPr/>
        </p:nvPicPr>
        <p:blipFill>
          <a:blip r:embed="rId3"/>
          <a:stretch>
            <a:fillRect/>
          </a:stretch>
        </p:blipFill>
        <p:spPr>
          <a:xfrm>
            <a:off x="3991758" y="2192141"/>
            <a:ext cx="4838495" cy="2101432"/>
          </a:xfrm>
          <a:prstGeom prst="rect">
            <a:avLst/>
          </a:prstGeom>
        </p:spPr>
      </p:pic>
    </p:spTree>
    <p:extLst>
      <p:ext uri="{BB962C8B-B14F-4D97-AF65-F5344CB8AC3E}">
        <p14:creationId xmlns:p14="http://schemas.microsoft.com/office/powerpoint/2010/main" val="52967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Cambridge Commission for Persons with Disabilities (CCPD)</a:t>
            </a:r>
            <a:endParaRPr lang="en-US" dirty="0"/>
          </a:p>
        </p:txBody>
      </p:sp>
      <p:sp>
        <p:nvSpPr>
          <p:cNvPr id="3" name="TextBox 2"/>
          <p:cNvSpPr txBox="1"/>
          <p:nvPr/>
        </p:nvSpPr>
        <p:spPr>
          <a:xfrm>
            <a:off x="457200" y="1904895"/>
            <a:ext cx="2793664" cy="3416320"/>
          </a:xfrm>
          <a:prstGeom prst="rect">
            <a:avLst/>
          </a:prstGeom>
          <a:noFill/>
        </p:spPr>
        <p:txBody>
          <a:bodyPr wrap="square" rtlCol="0">
            <a:spAutoFit/>
          </a:bodyPr>
          <a:lstStyle/>
          <a:p>
            <a:r>
              <a:rPr lang="en-US" dirty="0" smtClean="0"/>
              <a:t>“CCPD promotes and advocates for equal opportunity for the full inclusion of persons with disabilities in all aspects of Cambridge life.  They advocate for improved housing, transportation, and education.  They also teach disability awareness to the community.”   </a:t>
            </a:r>
            <a:endParaRPr lang="en-US" dirty="0"/>
          </a:p>
        </p:txBody>
      </p:sp>
      <p:pic>
        <p:nvPicPr>
          <p:cNvPr id="4" name="Picture 3"/>
          <p:cNvPicPr>
            <a:picLocks noChangeAspect="1"/>
          </p:cNvPicPr>
          <p:nvPr/>
        </p:nvPicPr>
        <p:blipFill>
          <a:blip r:embed="rId3"/>
          <a:stretch>
            <a:fillRect/>
          </a:stretch>
        </p:blipFill>
        <p:spPr>
          <a:xfrm>
            <a:off x="4099134" y="2300466"/>
            <a:ext cx="3612218" cy="3612218"/>
          </a:xfrm>
          <a:prstGeom prst="rect">
            <a:avLst/>
          </a:prstGeom>
        </p:spPr>
      </p:pic>
    </p:spTree>
    <p:extLst>
      <p:ext uri="{BB962C8B-B14F-4D97-AF65-F5344CB8AC3E}">
        <p14:creationId xmlns:p14="http://schemas.microsoft.com/office/powerpoint/2010/main" val="318024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Massachusetts Office on Disability </a:t>
            </a:r>
            <a:endParaRPr lang="en-US" dirty="0"/>
          </a:p>
        </p:txBody>
      </p:sp>
      <p:sp>
        <p:nvSpPr>
          <p:cNvPr id="3" name="TextBox 2"/>
          <p:cNvSpPr txBox="1"/>
          <p:nvPr/>
        </p:nvSpPr>
        <p:spPr>
          <a:xfrm>
            <a:off x="5292104" y="2146786"/>
            <a:ext cx="2948458" cy="3970318"/>
          </a:xfrm>
          <a:prstGeom prst="rect">
            <a:avLst/>
          </a:prstGeom>
          <a:noFill/>
        </p:spPr>
        <p:txBody>
          <a:bodyPr wrap="square" rtlCol="0">
            <a:spAutoFit/>
          </a:bodyPr>
          <a:lstStyle/>
          <a:p>
            <a:r>
              <a:rPr lang="en-US" dirty="0" smtClean="0"/>
              <a:t>“The Massachusetts Office on Disability was created in 1981. </a:t>
            </a:r>
            <a:r>
              <a:rPr lang="en-US" dirty="0"/>
              <a:t>T</a:t>
            </a:r>
            <a:r>
              <a:rPr lang="en-US" dirty="0" smtClean="0"/>
              <a:t>he primary mission of MOD is to ensure the full and equal participation of all people with disabilities in all aspects of life by working to advance legal rights, maximum opportunities, supportive services, accommodations and accessibility in a manner that fosters dignity and self determination.” </a:t>
            </a:r>
            <a:endParaRPr lang="en-US" dirty="0"/>
          </a:p>
        </p:txBody>
      </p:sp>
      <p:pic>
        <p:nvPicPr>
          <p:cNvPr id="5" name="Picture 4"/>
          <p:cNvPicPr>
            <a:picLocks noChangeAspect="1"/>
          </p:cNvPicPr>
          <p:nvPr/>
        </p:nvPicPr>
        <p:blipFill>
          <a:blip r:embed="rId3"/>
          <a:stretch>
            <a:fillRect/>
          </a:stretch>
        </p:blipFill>
        <p:spPr>
          <a:xfrm>
            <a:off x="26539" y="2146786"/>
            <a:ext cx="5265565" cy="2649319"/>
          </a:xfrm>
          <a:prstGeom prst="rect">
            <a:avLst/>
          </a:prstGeom>
        </p:spPr>
      </p:pic>
    </p:spTree>
    <p:extLst>
      <p:ext uri="{BB962C8B-B14F-4D97-AF65-F5344CB8AC3E}">
        <p14:creationId xmlns:p14="http://schemas.microsoft.com/office/powerpoint/2010/main" val="15861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148"/>
            <a:ext cx="8494016" cy="1143000"/>
          </a:xfrm>
        </p:spPr>
        <p:txBody>
          <a:bodyPr>
            <a:normAutofit fontScale="90000"/>
          </a:bodyPr>
          <a:lstStyle/>
          <a:p>
            <a:r>
              <a:rPr lang="en-US" dirty="0" smtClean="0"/>
              <a:t>The Coalition Against Pediatric Pain</a:t>
            </a:r>
            <a:br>
              <a:rPr lang="en-US" dirty="0" smtClean="0"/>
            </a:br>
            <a:r>
              <a:rPr lang="en-US" dirty="0" smtClean="0"/>
              <a:t>“because no child should live in pain.”</a:t>
            </a:r>
            <a:br>
              <a:rPr lang="en-US" dirty="0" smtClean="0"/>
            </a:br>
            <a:endParaRPr lang="en-US" dirty="0"/>
          </a:p>
        </p:txBody>
      </p:sp>
      <p:sp>
        <p:nvSpPr>
          <p:cNvPr id="4" name="TextBox 3"/>
          <p:cNvSpPr txBox="1"/>
          <p:nvPr/>
        </p:nvSpPr>
        <p:spPr>
          <a:xfrm>
            <a:off x="457200" y="1787509"/>
            <a:ext cx="3474077" cy="4801315"/>
          </a:xfrm>
          <a:prstGeom prst="rect">
            <a:avLst/>
          </a:prstGeom>
          <a:noFill/>
        </p:spPr>
        <p:txBody>
          <a:bodyPr wrap="square" rtlCol="0">
            <a:spAutoFit/>
          </a:bodyPr>
          <a:lstStyle/>
          <a:p>
            <a:r>
              <a:rPr lang="en-US" dirty="0" smtClean="0"/>
              <a:t>“The Coalition Against Pediatric Pain is a national non profit committed to improving the quality of life of children living with chronic pain from rare diseases by: supporting and uniting families affected by pediatric pain, advocating for children in pain by increasing awareness of their needs, education others regarding their long term consequences of pediatric pain, funding research dedicated to pediatric pain conditions and providing resources to families and professionals.”  </a:t>
            </a:r>
            <a:endParaRPr lang="en-US" dirty="0"/>
          </a:p>
        </p:txBody>
      </p:sp>
      <p:pic>
        <p:nvPicPr>
          <p:cNvPr id="5" name="Picture 4"/>
          <p:cNvPicPr>
            <a:picLocks noChangeAspect="1"/>
          </p:cNvPicPr>
          <p:nvPr/>
        </p:nvPicPr>
        <p:blipFill>
          <a:blip r:embed="rId3"/>
          <a:stretch>
            <a:fillRect/>
          </a:stretch>
        </p:blipFill>
        <p:spPr>
          <a:xfrm>
            <a:off x="4347313" y="1915145"/>
            <a:ext cx="4121619" cy="4121619"/>
          </a:xfrm>
          <a:prstGeom prst="rect">
            <a:avLst/>
          </a:prstGeom>
        </p:spPr>
      </p:pic>
    </p:spTree>
    <p:extLst>
      <p:ext uri="{BB962C8B-B14F-4D97-AF65-F5344CB8AC3E}">
        <p14:creationId xmlns:p14="http://schemas.microsoft.com/office/powerpoint/2010/main" val="1822433361"/>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1225</TotalTime>
  <Words>2846</Words>
  <Application>Microsoft Macintosh PowerPoint</Application>
  <PresentationFormat>On-screen Show (4:3)</PresentationFormat>
  <Paragraphs>116</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Technic</vt:lpstr>
      <vt:lpstr>Abilities Expo September 20th 2015 </vt:lpstr>
      <vt:lpstr>Abilities Expo </vt:lpstr>
      <vt:lpstr>Abilities Expo Boston MA</vt:lpstr>
      <vt:lpstr>INvisible Project </vt:lpstr>
      <vt:lpstr>Reach 4 Real </vt:lpstr>
      <vt:lpstr>Northeast Passage  “Living Beyond Disability”</vt:lpstr>
      <vt:lpstr>Cambridge Commission for Persons with Disabilities (CCPD)</vt:lpstr>
      <vt:lpstr>The Massachusetts Office on Disability </vt:lpstr>
      <vt:lpstr>The Coalition Against Pediatric Pain “because no child should live in pain.” </vt:lpstr>
      <vt:lpstr>U.S. Pain Foundation</vt:lpstr>
      <vt:lpstr>Zot Artz “Arts For All”</vt:lpstr>
      <vt:lpstr>Ms. Wheelchair Massachusetts Foundation </vt:lpstr>
      <vt:lpstr>Empower Spinal Cord Injury</vt:lpstr>
      <vt:lpstr>Colours Wheelchair </vt:lpstr>
      <vt:lpstr>Permobil “The Power Of Mobility”</vt:lpstr>
      <vt:lpstr>The Department of System-Wide Accessibility </vt:lpstr>
      <vt:lpstr>THE RIDE Paratransit Program </vt:lpstr>
      <vt:lpstr>Access Advisory Committee to the MBTA </vt:lpstr>
      <vt:lpstr>Action Trackchair “Helping The Disabled To Be Enabled”</vt:lpstr>
      <vt:lpstr>The Garage  Handicap Lift Repair </vt:lpstr>
      <vt:lpstr>Aloe Cream “Featuring Hawaiian Moon Aloe Vera Skin Cream”</vt:lpstr>
      <vt:lpstr>Resources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Abilities Expo September 20th 2015 </dc:title>
  <dc:creator>Ali Kennedy</dc:creator>
  <cp:lastModifiedBy>Ali Kennedy</cp:lastModifiedBy>
  <cp:revision>27</cp:revision>
  <dcterms:created xsi:type="dcterms:W3CDTF">2015-10-02T00:23:08Z</dcterms:created>
  <dcterms:modified xsi:type="dcterms:W3CDTF">2015-10-02T20:48:12Z</dcterms:modified>
</cp:coreProperties>
</file>