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57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1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\AppData\Local\Microsoft\Windows\Temporary%20Internet%20Files\Content.Outlook\5JTGZ114\Book2.xlsx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cat>
            <c:strRef>
              <c:f>Sheet1!$J$13:$J$16</c:f>
              <c:strCache>
                <c:ptCount val="4"/>
                <c:pt idx="0">
                  <c:v>Tax</c:v>
                </c:pt>
                <c:pt idx="1">
                  <c:v>Apple Share</c:v>
                </c:pt>
                <c:pt idx="2">
                  <c:v>API providers</c:v>
                </c:pt>
                <c:pt idx="3">
                  <c:v>Your share</c:v>
                </c:pt>
              </c:strCache>
            </c:strRef>
          </c:cat>
          <c:val>
            <c:numRef>
              <c:f>Sheet1!$K$13:$K$16</c:f>
              <c:numCache>
                <c:formatCode>General</c:formatCode>
                <c:ptCount val="4"/>
                <c:pt idx="0" formatCode="&quot;£&quot;#,##0.0;[Red]\-&quot;£&quot;#,##0.0">
                  <c:v>1.0</c:v>
                </c:pt>
                <c:pt idx="1">
                  <c:v>2.7</c:v>
                </c:pt>
                <c:pt idx="2">
                  <c:v>0.0</c:v>
                </c:pt>
                <c:pt idx="3" formatCode="&quot;£&quot;#,##0.00;[Red]\-&quot;£&quot;#,##0.00">
                  <c:v>6.300000000000001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06058489700328"/>
          <c:y val="0.110529514636917"/>
          <c:w val="0.149939539829113"/>
          <c:h val="0.747008809967518"/>
        </c:manualLayout>
      </c:layout>
      <c:overlay val="0"/>
      <c:txPr>
        <a:bodyPr/>
        <a:lstStyle/>
        <a:p>
          <a:pPr rtl="0">
            <a:defRPr sz="15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0.42673</cdr:x>
      <cdr:y>0.11363</cdr:y>
    </cdr:from>
    <cdr:to>
      <cdr:x>0.52431</cdr:x>
      <cdr:y>0.2794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01128" y="497125"/>
          <a:ext cx="869151" cy="7252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GB" sz="1100" dirty="0" smtClean="0"/>
            <a:t>10%</a:t>
          </a:r>
        </a:p>
        <a:p xmlns:a="http://schemas.openxmlformats.org/drawingml/2006/main">
          <a:pPr algn="ctr"/>
          <a:r>
            <a:rPr lang="en-GB" sz="1100" dirty="0" smtClean="0"/>
            <a:t>(1 AUD)</a:t>
          </a:r>
          <a:endParaRPr lang="en-GB" sz="1100" dirty="0"/>
        </a:p>
      </cdr:txBody>
    </cdr:sp>
  </cdr:relSizeAnchor>
  <cdr:relSizeAnchor xmlns:cdr="http://schemas.openxmlformats.org/drawingml/2006/chartDrawing">
    <cdr:from>
      <cdr:x>0.49206</cdr:x>
      <cdr:y>0.37098</cdr:y>
    </cdr:from>
    <cdr:to>
      <cdr:x>0.60805</cdr:x>
      <cdr:y>0.47142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83018" y="1623029"/>
          <a:ext cx="1033154" cy="4393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  <cdr:relSizeAnchor xmlns:cdr="http://schemas.openxmlformats.org/drawingml/2006/chartDrawing">
    <cdr:from>
      <cdr:x>0.50139</cdr:x>
      <cdr:y>0.40356</cdr:y>
    </cdr:from>
    <cdr:to>
      <cdr:x>0.61738</cdr:x>
      <cdr:y>0.5257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466145" y="1765533"/>
          <a:ext cx="1033153" cy="5343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GB" sz="1100" dirty="0" smtClean="0"/>
            <a:t>27%</a:t>
          </a:r>
        </a:p>
        <a:p xmlns:a="http://schemas.openxmlformats.org/drawingml/2006/main">
          <a:pPr algn="ctr"/>
          <a:r>
            <a:rPr lang="en-GB" dirty="0"/>
            <a:t>(</a:t>
          </a:r>
          <a:r>
            <a:rPr lang="en-GB" sz="1100" dirty="0" smtClean="0"/>
            <a:t>2.7 AUD)</a:t>
          </a:r>
          <a:endParaRPr lang="en-GB" sz="1100" dirty="0"/>
        </a:p>
      </cdr:txBody>
    </cdr:sp>
  </cdr:relSizeAnchor>
  <cdr:relSizeAnchor xmlns:cdr="http://schemas.openxmlformats.org/drawingml/2006/chartDrawing">
    <cdr:from>
      <cdr:x>0.28008</cdr:x>
      <cdr:y>0.48227</cdr:y>
    </cdr:from>
    <cdr:to>
      <cdr:x>0.37607</cdr:x>
      <cdr:y>0.60442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494841" y="2109917"/>
          <a:ext cx="855023" cy="5343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GB" sz="1100" dirty="0" smtClean="0"/>
            <a:t>63%</a:t>
          </a:r>
        </a:p>
        <a:p xmlns:a="http://schemas.openxmlformats.org/drawingml/2006/main">
          <a:pPr algn="ctr"/>
          <a:r>
            <a:rPr lang="en-GB" dirty="0" smtClean="0"/>
            <a:t>(6.3 AUD)</a:t>
          </a:r>
          <a:endParaRPr lang="en-GB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B4AE4-9A21-4A47-974E-C6058B2D9BEC}" type="datetimeFigureOut">
              <a:rPr lang="en-GB" smtClean="0"/>
              <a:t>9/14/15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EF9E-69BC-4617-91CB-5AD7B7FBB8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B4AE4-9A21-4A47-974E-C6058B2D9BEC}" type="datetimeFigureOut">
              <a:rPr lang="en-GB" smtClean="0"/>
              <a:t>9/14/15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EF9E-69BC-4617-91CB-5AD7B7FBB8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B4AE4-9A21-4A47-974E-C6058B2D9BEC}" type="datetimeFigureOut">
              <a:rPr lang="en-GB" smtClean="0"/>
              <a:t>9/14/15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EF9E-69BC-4617-91CB-5AD7B7FBB8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B4AE4-9A21-4A47-974E-C6058B2D9BEC}" type="datetimeFigureOut">
              <a:rPr lang="en-GB" smtClean="0"/>
              <a:t>9/14/15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EF9E-69BC-4617-91CB-5AD7B7FBB8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B4AE4-9A21-4A47-974E-C6058B2D9BEC}" type="datetimeFigureOut">
              <a:rPr lang="en-GB" smtClean="0"/>
              <a:t>9/14/15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EF9E-69BC-4617-91CB-5AD7B7FBB8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B4AE4-9A21-4A47-974E-C6058B2D9BEC}" type="datetimeFigureOut">
              <a:rPr lang="en-GB" smtClean="0"/>
              <a:t>9/14/15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EF9E-69BC-4617-91CB-5AD7B7FBB8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B4AE4-9A21-4A47-974E-C6058B2D9BEC}" type="datetimeFigureOut">
              <a:rPr lang="en-GB" smtClean="0"/>
              <a:t>9/14/15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EF9E-69BC-4617-91CB-5AD7B7FBB8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B4AE4-9A21-4A47-974E-C6058B2D9BEC}" type="datetimeFigureOut">
              <a:rPr lang="en-GB" smtClean="0"/>
              <a:t>9/14/15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EF9E-69BC-4617-91CB-5AD7B7FBB8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B4AE4-9A21-4A47-974E-C6058B2D9BEC}" type="datetimeFigureOut">
              <a:rPr lang="en-GB" smtClean="0"/>
              <a:t>9/14/15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EF9E-69BC-4617-91CB-5AD7B7FBB8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B4AE4-9A21-4A47-974E-C6058B2D9BEC}" type="datetimeFigureOut">
              <a:rPr lang="en-GB" smtClean="0"/>
              <a:t>9/14/15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EF9E-69BC-4617-91CB-5AD7B7FBB8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B4AE4-9A21-4A47-974E-C6058B2D9BEC}" type="datetimeFigureOut">
              <a:rPr lang="en-GB" smtClean="0"/>
              <a:t>9/14/15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EF9E-69BC-4617-91CB-5AD7B7FBB8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B4AE4-9A21-4A47-974E-C6058B2D9BEC}" type="datetimeFigureOut">
              <a:rPr lang="en-GB" smtClean="0"/>
              <a:t>9/14/15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1EF9E-69BC-4617-91CB-5AD7B7FBB8DD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png"/><Relationship Id="rId12" Type="http://schemas.openxmlformats.org/officeDocument/2006/relationships/image" Target="../media/image29.jpeg"/><Relationship Id="rId13" Type="http://schemas.openxmlformats.org/officeDocument/2006/relationships/image" Target="../media/image30.png"/><Relationship Id="rId14" Type="http://schemas.openxmlformats.org/officeDocument/2006/relationships/image" Target="../media/image31.png"/><Relationship Id="rId15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jpe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0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2.jpe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appworksinc.com/wp-content/uploads/2014/07/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9665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71600" y="4869160"/>
            <a:ext cx="777686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Idea to App</a:t>
            </a:r>
            <a:endParaRPr lang="en-GB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7" descr="therapy box 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282" y="6120978"/>
            <a:ext cx="1719718" cy="737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pp_annie_1q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1611"/>
            <a:ext cx="9144000" cy="3989658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sz="5500" dirty="0" err="1" smtClean="0">
                <a:solidFill>
                  <a:srgbClr val="FF0000"/>
                </a:solidFill>
                <a:latin typeface="Avenir Book"/>
              </a:rPr>
              <a:t>iOS</a:t>
            </a:r>
            <a:r>
              <a:rPr lang="en-GB" sz="5500" dirty="0" smtClean="0">
                <a:solidFill>
                  <a:srgbClr val="FF0000"/>
                </a:solidFill>
                <a:latin typeface="Avenir Book"/>
              </a:rPr>
              <a:t> VS Android </a:t>
            </a:r>
            <a:endParaRPr lang="en-GB" sz="5500" dirty="0">
              <a:solidFill>
                <a:srgbClr val="FF0000"/>
              </a:solidFill>
              <a:latin typeface="Avenir Book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1268760"/>
            <a:ext cx="72728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/>
              <a:t>Take a moment to think about an app and do you believe it is successful?</a:t>
            </a:r>
            <a:endParaRPr lang="en-GB" sz="6600" b="1" dirty="0"/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oox.co.uk/wp-content/uploads/2013/09/Angry-Birds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2049" y="-99083"/>
            <a:ext cx="2947620" cy="2947621"/>
          </a:xfrm>
          <a:prstGeom prst="rect">
            <a:avLst/>
          </a:prstGeom>
          <a:noFill/>
        </p:spPr>
      </p:pic>
      <p:pic>
        <p:nvPicPr>
          <p:cNvPr id="1028" name="Picture 4" descr="http://cdn.marketplaceimages.windowsphone.com/v8/images/8bb5e559-723f-4c63-a0a7-7eb3128edda4?imageType=ws_icon_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8408" y="2282167"/>
            <a:ext cx="2400300" cy="2400301"/>
          </a:xfrm>
          <a:prstGeom prst="rect">
            <a:avLst/>
          </a:prstGeom>
          <a:noFill/>
        </p:spPr>
      </p:pic>
      <p:pic>
        <p:nvPicPr>
          <p:cNvPr id="1030" name="Picture 6" descr="http://i1-news.softpedia-static.com/images/news2/Download-New-and-Improved-Facebook-3-2-3-App-for-iOS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8553" y="222044"/>
            <a:ext cx="2595349" cy="2626494"/>
          </a:xfrm>
          <a:prstGeom prst="rect">
            <a:avLst/>
          </a:prstGeom>
          <a:noFill/>
        </p:spPr>
      </p:pic>
      <p:pic>
        <p:nvPicPr>
          <p:cNvPr id="1032" name="Picture 8" descr="http://travelrelapsedotcom.files.wordpress.com/2013/08/gmm_ios_icon-jpgw300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21703" y="2225157"/>
            <a:ext cx="2716705" cy="2716706"/>
          </a:xfrm>
          <a:prstGeom prst="rect">
            <a:avLst/>
          </a:prstGeom>
          <a:noFill/>
        </p:spPr>
      </p:pic>
      <p:pic>
        <p:nvPicPr>
          <p:cNvPr id="1034" name="Picture 10" descr="https://pbs.twimg.com/profile_images/1550954462/instagramIco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840514"/>
            <a:ext cx="2017486" cy="2017486"/>
          </a:xfrm>
          <a:prstGeom prst="rect">
            <a:avLst/>
          </a:prstGeom>
          <a:noFill/>
        </p:spPr>
      </p:pic>
      <p:pic>
        <p:nvPicPr>
          <p:cNvPr id="1036" name="Picture 12" descr="http://www.likeable.com/blog/wp-content/uploads/2013/09/f99109d38ff0884216cee667e77dc50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26244" y="87871"/>
            <a:ext cx="2048777" cy="2048777"/>
          </a:xfrm>
          <a:prstGeom prst="rect">
            <a:avLst/>
          </a:prstGeom>
          <a:noFill/>
        </p:spPr>
      </p:pic>
      <p:pic>
        <p:nvPicPr>
          <p:cNvPr id="1038" name="Picture 14" descr="http://iosicongallery.com/wp-content/uploads/2012/06/mza_5781994262229032765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63462" y="4853354"/>
            <a:ext cx="2161735" cy="2161736"/>
          </a:xfrm>
          <a:prstGeom prst="rect">
            <a:avLst/>
          </a:prstGeom>
          <a:noFill/>
        </p:spPr>
      </p:pic>
      <p:pic>
        <p:nvPicPr>
          <p:cNvPr id="1040" name="Picture 16" descr="http://files.softicons.com/download/android-icons/flat-icons-by-martz90/png/512x512/whatsapp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58123" y="0"/>
            <a:ext cx="1780585" cy="1780586"/>
          </a:xfrm>
          <a:prstGeom prst="rect">
            <a:avLst/>
          </a:prstGeom>
          <a:noFill/>
        </p:spPr>
      </p:pic>
      <p:pic>
        <p:nvPicPr>
          <p:cNvPr id="1046" name="Picture 22" descr="http://commitnesstofitness.com/wp-content/uploads/2013/06/Candy_Crush-icon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15649" y="-99083"/>
            <a:ext cx="2381250" cy="2381250"/>
          </a:xfrm>
          <a:prstGeom prst="rect">
            <a:avLst/>
          </a:prstGeom>
          <a:noFill/>
        </p:spPr>
      </p:pic>
      <p:pic>
        <p:nvPicPr>
          <p:cNvPr id="1048" name="Picture 24" descr="http://blog.box.com/wp-content/uploads/2011/05/icon-linkedin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37321" y="2048777"/>
            <a:ext cx="3056500" cy="3056501"/>
          </a:xfrm>
          <a:prstGeom prst="rect">
            <a:avLst/>
          </a:prstGeom>
          <a:noFill/>
        </p:spPr>
      </p:pic>
      <p:pic>
        <p:nvPicPr>
          <p:cNvPr id="1050" name="Picture 26" descr="http://www.innovativespeech.com/Data/Sites/1/media/icon/predictable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93821" y="4941863"/>
            <a:ext cx="1666875" cy="1666875"/>
          </a:xfrm>
          <a:prstGeom prst="rect">
            <a:avLst/>
          </a:prstGeom>
          <a:noFill/>
        </p:spPr>
      </p:pic>
      <p:pic>
        <p:nvPicPr>
          <p:cNvPr id="1052" name="Picture 28" descr="https://lh3.ggpht.com/pwvTaTAs0wTMXB_-8DEFWN237J_Ej1oehHFjLunOgd_enfZZrjqvO1OPP-w5IelaDg=w3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9468" y="4628760"/>
            <a:ext cx="2229240" cy="2229240"/>
          </a:xfrm>
          <a:prstGeom prst="rect">
            <a:avLst/>
          </a:prstGeom>
          <a:noFill/>
        </p:spPr>
      </p:pic>
      <p:pic>
        <p:nvPicPr>
          <p:cNvPr id="1044" name="Picture 20" descr="http://a2.mzstatic.com/eu/r30/Purple/v4/d7/79/0e/d7790e2b-f2de-14e1-3e2c-24bc54cde3d4/icon_340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2524864"/>
            <a:ext cx="2315649" cy="2315650"/>
          </a:xfrm>
          <a:prstGeom prst="rect">
            <a:avLst/>
          </a:prstGeom>
          <a:noFill/>
        </p:spPr>
      </p:pic>
      <p:pic>
        <p:nvPicPr>
          <p:cNvPr id="1042" name="Picture 18" descr="http://3.bp.blogspot.com/-C8AS1sqDQFs/Tyd26BQGRSI/AAAAAAAAAA0/V00MrtFmYTU/s1600/My+fitness+pal.jpe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568553" y="4853354"/>
            <a:ext cx="1972102" cy="20046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672" y="2247629"/>
            <a:ext cx="4317075" cy="4525963"/>
          </a:xfrm>
        </p:spPr>
        <p:txBody>
          <a:bodyPr>
            <a:normAutofit lnSpcReduction="10000"/>
          </a:bodyPr>
          <a:lstStyle/>
          <a:p>
            <a:r>
              <a:rPr lang="en-GB" sz="2300" dirty="0" smtClean="0">
                <a:latin typeface="Avenir Book"/>
              </a:rPr>
              <a:t>Intuitive</a:t>
            </a:r>
          </a:p>
          <a:p>
            <a:r>
              <a:rPr lang="en-GB" sz="2300" dirty="0" smtClean="0">
                <a:latin typeface="Avenir Book"/>
              </a:rPr>
              <a:t>Original</a:t>
            </a:r>
          </a:p>
          <a:p>
            <a:r>
              <a:rPr lang="en-GB" sz="2300" dirty="0" smtClean="0">
                <a:latin typeface="Avenir Book"/>
              </a:rPr>
              <a:t>Publishing features</a:t>
            </a:r>
          </a:p>
          <a:p>
            <a:r>
              <a:rPr lang="en-GB" sz="2300" dirty="0" smtClean="0">
                <a:latin typeface="Avenir Book"/>
              </a:rPr>
              <a:t>Design &amp; user experience </a:t>
            </a:r>
          </a:p>
          <a:p>
            <a:r>
              <a:rPr lang="en-GB" sz="2300" dirty="0" smtClean="0">
                <a:latin typeface="Avenir Book"/>
              </a:rPr>
              <a:t>Photos</a:t>
            </a:r>
          </a:p>
          <a:p>
            <a:r>
              <a:rPr lang="en-GB" sz="2300" dirty="0" smtClean="0">
                <a:latin typeface="Avenir Book"/>
              </a:rPr>
              <a:t>Fun</a:t>
            </a:r>
          </a:p>
          <a:p>
            <a:r>
              <a:rPr lang="en-GB" sz="2300" dirty="0" smtClean="0">
                <a:latin typeface="Avenir Book"/>
              </a:rPr>
              <a:t>Voices</a:t>
            </a:r>
          </a:p>
          <a:p>
            <a:r>
              <a:rPr lang="en-GB" sz="2300" dirty="0" smtClean="0">
                <a:latin typeface="Avenir Book"/>
              </a:rPr>
              <a:t>Support</a:t>
            </a:r>
          </a:p>
          <a:p>
            <a:r>
              <a:rPr lang="en-GB" sz="2300" dirty="0" smtClean="0">
                <a:latin typeface="Avenir Book"/>
              </a:rPr>
              <a:t>Accessibility</a:t>
            </a:r>
          </a:p>
          <a:p>
            <a:r>
              <a:rPr lang="en-GB" sz="2300" dirty="0" smtClean="0">
                <a:latin typeface="Avenir Book"/>
              </a:rPr>
              <a:t>Customisation</a:t>
            </a:r>
          </a:p>
          <a:p>
            <a:r>
              <a:rPr lang="en-GB" sz="2300" dirty="0" smtClean="0">
                <a:latin typeface="Avenir Book"/>
              </a:rPr>
              <a:t>Saving &amp; reporting </a:t>
            </a:r>
            <a:endParaRPr lang="en-GB" sz="2300" dirty="0">
              <a:latin typeface="Avenir Book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28131" y="535243"/>
            <a:ext cx="42273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5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nir Book"/>
                <a:ea typeface="+mj-ea"/>
                <a:cs typeface="+mj-cs"/>
              </a:rPr>
              <a:t>What makes a good app?</a:t>
            </a:r>
            <a:endParaRPr kumimoji="0" lang="en-GB" sz="55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venir Book"/>
              <a:ea typeface="+mj-ea"/>
              <a:cs typeface="+mj-cs"/>
            </a:endParaRPr>
          </a:p>
        </p:txBody>
      </p:sp>
      <p:pic>
        <p:nvPicPr>
          <p:cNvPr id="41990" name="Picture 6" descr="https://www.venturesoft.com/wp-content/uploads/2014/02/app-sto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571873" y="1285873"/>
            <a:ext cx="6858002" cy="4286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Z:\media\Therapy Box\Marketing\Imagery\Training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1110512" y="1110514"/>
            <a:ext cx="6827607" cy="460657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9368" y="609600"/>
            <a:ext cx="8229600" cy="1143000"/>
          </a:xfrm>
        </p:spPr>
        <p:txBody>
          <a:bodyPr>
            <a:noAutofit/>
          </a:bodyPr>
          <a:lstStyle/>
          <a:p>
            <a:r>
              <a:rPr lang="en-GB" sz="4000" dirty="0" smtClean="0">
                <a:solidFill>
                  <a:srgbClr val="FF0000"/>
                </a:solidFill>
                <a:latin typeface="Avenir Book"/>
              </a:rPr>
              <a:t>Idea Generation</a:t>
            </a:r>
            <a:endParaRPr lang="en-GB" sz="4000" dirty="0">
              <a:solidFill>
                <a:srgbClr val="FF0000"/>
              </a:solidFill>
              <a:latin typeface="Avenir Book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0" y="2002971"/>
            <a:ext cx="4572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Avenir Book"/>
              </a:rPr>
              <a:t>Follow the market </a:t>
            </a:r>
          </a:p>
          <a:p>
            <a:pPr lvl="1"/>
            <a:r>
              <a:rPr lang="en-GB" sz="2000" dirty="0" smtClean="0">
                <a:latin typeface="Avenir Book"/>
              </a:rPr>
              <a:t>What is most successful and why? </a:t>
            </a:r>
          </a:p>
          <a:p>
            <a:pPr>
              <a:buNone/>
            </a:pPr>
            <a:endParaRPr lang="en-GB" sz="2000" dirty="0" smtClean="0">
              <a:latin typeface="Avenir Book"/>
            </a:endParaRPr>
          </a:p>
          <a:p>
            <a:pPr>
              <a:buNone/>
            </a:pPr>
            <a:endParaRPr lang="en-GB" sz="2000" dirty="0" smtClean="0">
              <a:latin typeface="Avenir Book"/>
            </a:endParaRPr>
          </a:p>
          <a:p>
            <a:r>
              <a:rPr lang="en-GB" sz="2000" dirty="0" smtClean="0">
                <a:latin typeface="Avenir Book"/>
              </a:rPr>
              <a:t>Pick project you: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sz="2000" dirty="0" smtClean="0">
                <a:latin typeface="Avenir Book"/>
              </a:rPr>
              <a:t>Are passionate about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sz="2000" dirty="0" smtClean="0">
                <a:latin typeface="Avenir Book"/>
              </a:rPr>
              <a:t>Understand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sz="2000" dirty="0" smtClean="0">
                <a:latin typeface="Avenir Book"/>
              </a:rPr>
              <a:t>Can bring a unique perspective or intelligence to </a:t>
            </a:r>
          </a:p>
        </p:txBody>
      </p:sp>
      <p:pic>
        <p:nvPicPr>
          <p:cNvPr id="6" name="Picture 5" descr="therapy box 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266" y="6120978"/>
            <a:ext cx="1719718" cy="737022"/>
          </a:xfrm>
          <a:prstGeom prst="rect">
            <a:avLst/>
          </a:prstGeom>
        </p:spPr>
      </p:pic>
      <p:pic>
        <p:nvPicPr>
          <p:cNvPr id="8" name="Picture 7" descr="a387b131-765f-493c-bd02-bcc4b9070df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836" y="6078562"/>
            <a:ext cx="477546" cy="7798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908720"/>
            <a:ext cx="7416824" cy="460851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5400" u="sng" dirty="0" smtClean="0">
                <a:solidFill>
                  <a:srgbClr val="FF0000"/>
                </a:solidFill>
                <a:latin typeface="Avenir Book"/>
              </a:rPr>
              <a:t>Remember</a:t>
            </a:r>
            <a:r>
              <a:rPr lang="en-GB" sz="5400" dirty="0" smtClean="0">
                <a:latin typeface="Avenir Book"/>
              </a:rPr>
              <a:t> that  your app concept doesn’t have to be completely polished or finished when you start developing your app</a:t>
            </a:r>
            <a:endParaRPr lang="en-GB" sz="5400" dirty="0">
              <a:latin typeface="Avenir Book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  <a:latin typeface="Avenir Book"/>
              </a:rPr>
              <a:t>The App Development Process </a:t>
            </a:r>
            <a:endParaRPr lang="en-GB" dirty="0">
              <a:solidFill>
                <a:srgbClr val="FF0000"/>
              </a:solidFill>
              <a:latin typeface="Avenir Book"/>
            </a:endParaRPr>
          </a:p>
        </p:txBody>
      </p:sp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7461"/>
            <a:ext cx="9369088" cy="1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26613" y="4448968"/>
            <a:ext cx="1575582" cy="55399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00" dirty="0" smtClean="0">
                <a:latin typeface="Avenir Book"/>
              </a:rPr>
              <a:t>Understand the scope</a:t>
            </a:r>
            <a:endParaRPr lang="en-GB" sz="1500" dirty="0">
              <a:latin typeface="Avenir Boo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7866" y="5417919"/>
            <a:ext cx="1575582" cy="55399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00" dirty="0" smtClean="0">
                <a:latin typeface="Avenir Book"/>
              </a:rPr>
              <a:t>Map out a timetable </a:t>
            </a:r>
            <a:endParaRPr lang="en-GB" sz="1500" dirty="0">
              <a:latin typeface="Avenir Book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55319" y="4448968"/>
            <a:ext cx="1575582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Avenir Book"/>
              </a:rPr>
              <a:t>Development stage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79737" y="5417919"/>
            <a:ext cx="1575582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Avenir Book"/>
              </a:rPr>
              <a:t>Testing the app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90128" y="5417919"/>
            <a:ext cx="1575582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Avenir Book"/>
              </a:rPr>
              <a:t>Submission to app store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03448" y="4479745"/>
            <a:ext cx="1575582" cy="55399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00" dirty="0" smtClean="0">
                <a:latin typeface="Avenir Book"/>
              </a:rPr>
              <a:t>Creating user experience</a:t>
            </a:r>
            <a:endParaRPr lang="en-GB" sz="1500" dirty="0">
              <a:latin typeface="Avenir Book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75249" y="3662832"/>
            <a:ext cx="0" cy="7439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671668" y="3662832"/>
            <a:ext cx="0" cy="7439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766560" y="3662832"/>
            <a:ext cx="0" cy="7439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152357" y="3705036"/>
            <a:ext cx="0" cy="15281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233182" y="3784455"/>
            <a:ext cx="0" cy="15281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8285871" y="3715672"/>
            <a:ext cx="0" cy="15281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therapy box 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266" y="6120978"/>
            <a:ext cx="1719718" cy="737022"/>
          </a:xfrm>
          <a:prstGeom prst="rect">
            <a:avLst/>
          </a:prstGeom>
        </p:spPr>
      </p:pic>
      <p:pic>
        <p:nvPicPr>
          <p:cNvPr id="19" name="Picture 18" descr="a387b131-765f-493c-bd02-bcc4b9070df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836" y="6078562"/>
            <a:ext cx="477546" cy="7798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6" y="0"/>
            <a:ext cx="4427984" cy="2376264"/>
          </a:xfrm>
        </p:spPr>
        <p:txBody>
          <a:bodyPr>
            <a:no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Avenir Book"/>
              </a:rPr>
              <a:t>Putting Together a Business Case </a:t>
            </a:r>
            <a:endParaRPr lang="en-GB" dirty="0">
              <a:solidFill>
                <a:srgbClr val="FF0000"/>
              </a:solidFill>
              <a:latin typeface="Avenir 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1614" y="2554014"/>
            <a:ext cx="4392386" cy="5250508"/>
          </a:xfrm>
        </p:spPr>
        <p:txBody>
          <a:bodyPr>
            <a:normAutofit/>
          </a:bodyPr>
          <a:lstStyle/>
          <a:p>
            <a:r>
              <a:rPr lang="en-GB" sz="1800" dirty="0" smtClean="0">
                <a:latin typeface="Avenir Book"/>
              </a:rPr>
              <a:t>Think about:</a:t>
            </a:r>
          </a:p>
          <a:p>
            <a:endParaRPr lang="en-GB" sz="1800" dirty="0" smtClean="0">
              <a:latin typeface="Avenir Book"/>
            </a:endParaRPr>
          </a:p>
          <a:p>
            <a:pPr lvl="1"/>
            <a:r>
              <a:rPr lang="en-GB" sz="1800" dirty="0" smtClean="0">
                <a:latin typeface="Avenir Book"/>
              </a:rPr>
              <a:t>Audience </a:t>
            </a:r>
          </a:p>
          <a:p>
            <a:pPr lvl="1"/>
            <a:r>
              <a:rPr lang="en-GB" sz="1800" dirty="0" smtClean="0">
                <a:latin typeface="Avenir Book"/>
              </a:rPr>
              <a:t>Platform </a:t>
            </a:r>
          </a:p>
          <a:p>
            <a:pPr lvl="1"/>
            <a:r>
              <a:rPr lang="en-GB" sz="1800" dirty="0" smtClean="0">
                <a:latin typeface="Avenir Book"/>
              </a:rPr>
              <a:t>Devices (</a:t>
            </a:r>
            <a:r>
              <a:rPr lang="en-GB" sz="1800" dirty="0" err="1" smtClean="0">
                <a:latin typeface="Avenir Book"/>
              </a:rPr>
              <a:t>smartphone</a:t>
            </a:r>
            <a:r>
              <a:rPr lang="en-GB" sz="1800" dirty="0" smtClean="0">
                <a:latin typeface="Avenir Book"/>
              </a:rPr>
              <a:t>, tablets) </a:t>
            </a:r>
            <a:endParaRPr lang="en-GB" sz="1800" dirty="0">
              <a:latin typeface="Avenir Book"/>
            </a:endParaRPr>
          </a:p>
          <a:p>
            <a:pPr lvl="1"/>
            <a:r>
              <a:rPr lang="en-GB" sz="1800" dirty="0" smtClean="0">
                <a:latin typeface="Avenir Book"/>
              </a:rPr>
              <a:t>Key features </a:t>
            </a:r>
          </a:p>
          <a:p>
            <a:pPr lvl="1"/>
            <a:r>
              <a:rPr lang="en-GB" sz="1800" dirty="0" smtClean="0">
                <a:latin typeface="Avenir Book"/>
              </a:rPr>
              <a:t>Research competitors</a:t>
            </a:r>
          </a:p>
          <a:p>
            <a:pPr lvl="1"/>
            <a:r>
              <a:rPr lang="en-GB" sz="1800" dirty="0" smtClean="0">
                <a:latin typeface="Avenir Book"/>
              </a:rPr>
              <a:t>Do you want to make money from the app?</a:t>
            </a:r>
          </a:p>
          <a:p>
            <a:pPr lvl="1"/>
            <a:r>
              <a:rPr lang="en-GB" sz="1800" dirty="0" smtClean="0">
                <a:latin typeface="Avenir Book"/>
              </a:rPr>
              <a:t>Will you make </a:t>
            </a:r>
            <a:r>
              <a:rPr lang="en-GB" sz="2000" dirty="0" smtClean="0">
                <a:latin typeface="Avenir Book"/>
              </a:rPr>
              <a:t>a profit?  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516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therapy box 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266" y="6120978"/>
            <a:ext cx="1719718" cy="737022"/>
          </a:xfrm>
          <a:prstGeom prst="rect">
            <a:avLst/>
          </a:prstGeom>
        </p:spPr>
      </p:pic>
      <p:pic>
        <p:nvPicPr>
          <p:cNvPr id="9" name="Picture 8" descr="a387b131-765f-493c-bd02-bcc4b9070df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836" y="6078562"/>
            <a:ext cx="477546" cy="7798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15054" y="425692"/>
            <a:ext cx="6510242" cy="1529717"/>
          </a:xfrm>
        </p:spPr>
        <p:txBody>
          <a:bodyPr>
            <a:noAutofit/>
          </a:bodyPr>
          <a:lstStyle/>
          <a:p>
            <a:r>
              <a:rPr lang="en-GB" sz="6000" dirty="0" smtClean="0">
                <a:solidFill>
                  <a:srgbClr val="FF0000"/>
                </a:solidFill>
                <a:latin typeface="Avenir Book"/>
              </a:rPr>
              <a:t>Assessing Feasibility </a:t>
            </a:r>
            <a:endParaRPr lang="en-GB" sz="6000" dirty="0">
              <a:solidFill>
                <a:srgbClr val="FF0000"/>
              </a:solidFill>
              <a:latin typeface="Avenir 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252" y="2700997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2000" dirty="0" smtClean="0">
                <a:latin typeface="Avenir Book"/>
              </a:rPr>
              <a:t>Technical feasibility </a:t>
            </a:r>
          </a:p>
          <a:p>
            <a:pPr marL="514350" indent="-514350">
              <a:buFont typeface="+mj-lt"/>
              <a:buAutoNum type="arabicPeriod"/>
            </a:pPr>
            <a:endParaRPr lang="en-GB" sz="2000" dirty="0" smtClean="0">
              <a:latin typeface="Avenir Book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>
                <a:latin typeface="Avenir Book"/>
              </a:rPr>
              <a:t>App/product feasibility</a:t>
            </a:r>
          </a:p>
          <a:p>
            <a:pPr marL="514350" indent="-514350">
              <a:buFont typeface="+mj-lt"/>
              <a:buAutoNum type="arabicPeriod"/>
            </a:pPr>
            <a:endParaRPr lang="en-GB" sz="2000" dirty="0" smtClean="0">
              <a:latin typeface="Avenir Book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>
                <a:latin typeface="Avenir Book"/>
              </a:rPr>
              <a:t>Market feasibility</a:t>
            </a:r>
          </a:p>
          <a:p>
            <a:pPr marL="514350" indent="-514350">
              <a:buFont typeface="+mj-lt"/>
              <a:buAutoNum type="arabicPeriod"/>
            </a:pPr>
            <a:endParaRPr lang="en-GB" sz="2000" dirty="0" smtClean="0">
              <a:latin typeface="Avenir Book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>
                <a:latin typeface="Avenir Book"/>
              </a:rPr>
              <a:t>Legal feasibility </a:t>
            </a:r>
          </a:p>
          <a:p>
            <a:pPr marL="514350" indent="-514350">
              <a:buNone/>
            </a:pPr>
            <a:endParaRPr lang="en-GB" dirty="0" smtClean="0"/>
          </a:p>
        </p:txBody>
      </p:sp>
      <p:sp>
        <p:nvSpPr>
          <p:cNvPr id="8" name="AutoShape 2" descr="image3.png"/>
          <p:cNvSpPr>
            <a:spLocks/>
          </p:cNvSpPr>
          <p:nvPr/>
        </p:nvSpPr>
        <p:spPr bwMode="auto">
          <a:xfrm>
            <a:off x="7162800" y="5976938"/>
            <a:ext cx="1873250" cy="763587"/>
          </a:xfrm>
          <a:custGeom>
            <a:avLst/>
            <a:gdLst>
              <a:gd name="T0" fmla="*/ 936625 w 21600"/>
              <a:gd name="T1" fmla="*/ 381794 h 21600"/>
              <a:gd name="T2" fmla="*/ 936625 w 21600"/>
              <a:gd name="T3" fmla="*/ 381794 h 21600"/>
              <a:gd name="T4" fmla="*/ 936625 w 21600"/>
              <a:gd name="T5" fmla="*/ 381794 h 21600"/>
              <a:gd name="T6" fmla="*/ 936625 w 21600"/>
              <a:gd name="T7" fmla="*/ 38179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 cstate="print"/>
            <a:srcRect/>
            <a:stretch>
              <a:fillRect/>
            </a:stretch>
          </a:blipFill>
          <a:ln w="12700" cap="flat" cmpd="sng">
            <a:noFill/>
            <a:prstDash val="solid"/>
            <a:miter lim="0"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15362" name="Picture 2" descr="http://www.groundfloorpartners.com/img/feasibility_studi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5052" y="1"/>
            <a:ext cx="4768948" cy="6858000"/>
          </a:xfrm>
          <a:prstGeom prst="rect">
            <a:avLst/>
          </a:prstGeom>
          <a:noFill/>
        </p:spPr>
      </p:pic>
      <p:pic>
        <p:nvPicPr>
          <p:cNvPr id="6" name="Picture 5" descr="therapy box log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52" y="6003503"/>
            <a:ext cx="1719718" cy="737022"/>
          </a:xfrm>
          <a:prstGeom prst="rect">
            <a:avLst/>
          </a:prstGeom>
        </p:spPr>
      </p:pic>
      <p:pic>
        <p:nvPicPr>
          <p:cNvPr id="7" name="Picture 6" descr="a387b131-765f-493c-bd02-bcc4b9070dfc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822" y="5960696"/>
            <a:ext cx="477546" cy="7798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86678" y="534572"/>
            <a:ext cx="4157003" cy="1143000"/>
          </a:xfrm>
        </p:spPr>
        <p:txBody>
          <a:bodyPr>
            <a:noAutofit/>
          </a:bodyPr>
          <a:lstStyle/>
          <a:p>
            <a:pPr algn="l"/>
            <a:r>
              <a:rPr lang="en-GB" sz="5000" dirty="0" smtClean="0">
                <a:solidFill>
                  <a:srgbClr val="FF0000"/>
                </a:solidFill>
                <a:latin typeface="Avenir Book"/>
              </a:rPr>
              <a:t>1. Technical Feasibility </a:t>
            </a:r>
            <a:endParaRPr lang="en-GB" sz="5000" dirty="0">
              <a:solidFill>
                <a:srgbClr val="FF0000"/>
              </a:solidFill>
              <a:latin typeface="Avenir Book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386678" y="2082018"/>
            <a:ext cx="4965894" cy="35551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GB" sz="1600" dirty="0" smtClean="0">
                <a:latin typeface="Avenir Book"/>
              </a:rPr>
              <a:t>Answer the question “can it actually be</a:t>
            </a:r>
          </a:p>
          <a:p>
            <a:pPr marL="342900" indent="-342900">
              <a:spcBef>
                <a:spcPct val="20000"/>
              </a:spcBef>
            </a:pPr>
            <a:r>
              <a:rPr lang="en-GB" sz="1600" dirty="0" smtClean="0">
                <a:latin typeface="Avenir Book"/>
              </a:rPr>
              <a:t>built?”</a:t>
            </a:r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­"/>
            </a:pPr>
            <a:r>
              <a:rPr lang="en-GB" sz="1600" dirty="0" smtClean="0">
                <a:latin typeface="Avenir Book"/>
              </a:rPr>
              <a:t>Can feature work</a:t>
            </a:r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­"/>
            </a:pPr>
            <a:r>
              <a:rPr lang="en-GB" sz="1600" dirty="0" smtClean="0">
                <a:latin typeface="Avenir Book"/>
              </a:rPr>
              <a:t>Is relevant technology mature enough?</a:t>
            </a:r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­"/>
            </a:pPr>
            <a:r>
              <a:rPr lang="en-GB" sz="1600" dirty="0" smtClean="0">
                <a:latin typeface="Avenir Book"/>
              </a:rPr>
              <a:t>If no, alternatives to each technology </a:t>
            </a:r>
          </a:p>
          <a:p>
            <a:pPr marL="800100" lvl="1" indent="-342900">
              <a:spcBef>
                <a:spcPct val="20000"/>
              </a:spcBef>
            </a:pPr>
            <a:endParaRPr lang="en-GB" sz="1600" dirty="0" smtClean="0">
              <a:latin typeface="Avenir Book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</a:rPr>
              <a:t>Will it be suitable for the app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Book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600" dirty="0" smtClean="0">
                <a:latin typeface="Avenir Book"/>
              </a:rPr>
              <a:t>Will it give the user the outcome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600" dirty="0" smtClean="0">
                <a:latin typeface="Avenir Book"/>
              </a:rPr>
              <a:t>they want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1600" dirty="0" smtClean="0">
              <a:latin typeface="Avenir Book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</a:rPr>
              <a:t>How long does it take to implement this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</a:rPr>
              <a:t>feature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10" name="Picture 2" descr="http://www.warwicksciencepark.co.uk/wp-content/uploads/2011/02/technical-marketing-b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1339947" y="1339949"/>
            <a:ext cx="6858000" cy="4178104"/>
          </a:xfrm>
          <a:prstGeom prst="rect">
            <a:avLst/>
          </a:prstGeom>
          <a:noFill/>
        </p:spPr>
      </p:pic>
      <p:pic>
        <p:nvPicPr>
          <p:cNvPr id="14" name="Picture 13" descr="therapy box 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266" y="6120978"/>
            <a:ext cx="1719718" cy="737022"/>
          </a:xfrm>
          <a:prstGeom prst="rect">
            <a:avLst/>
          </a:prstGeom>
        </p:spPr>
      </p:pic>
      <p:pic>
        <p:nvPicPr>
          <p:cNvPr id="15" name="Picture 14" descr="a387b131-765f-493c-bd02-bcc4b9070df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836" y="6078562"/>
            <a:ext cx="477546" cy="7798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669" y="2349305"/>
            <a:ext cx="5985803" cy="41373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000" dirty="0" smtClean="0">
                <a:latin typeface="Avenir Book"/>
              </a:rPr>
              <a:t>Benefits of the app</a:t>
            </a:r>
          </a:p>
          <a:p>
            <a:pPr>
              <a:buNone/>
            </a:pPr>
            <a:endParaRPr lang="en-GB" sz="2000" dirty="0" smtClean="0">
              <a:latin typeface="Avenir Book"/>
            </a:endParaRPr>
          </a:p>
          <a:p>
            <a:pPr>
              <a:buNone/>
            </a:pPr>
            <a:r>
              <a:rPr lang="en-GB" sz="2000" dirty="0" smtClean="0">
                <a:latin typeface="Avenir Book"/>
              </a:rPr>
              <a:t>Determining the app is: </a:t>
            </a:r>
          </a:p>
          <a:p>
            <a:pPr lvl="1"/>
            <a:r>
              <a:rPr lang="en-GB" sz="2000" dirty="0" smtClean="0">
                <a:latin typeface="Avenir Book"/>
              </a:rPr>
              <a:t>A new concept</a:t>
            </a:r>
          </a:p>
          <a:p>
            <a:pPr lvl="1"/>
            <a:r>
              <a:rPr lang="en-GB" sz="2000" dirty="0" smtClean="0">
                <a:latin typeface="Avenir Book"/>
              </a:rPr>
              <a:t>An old concept</a:t>
            </a:r>
          </a:p>
          <a:p>
            <a:pPr lvl="1">
              <a:buNone/>
            </a:pPr>
            <a:endParaRPr lang="en-GB" sz="2000" dirty="0" smtClean="0">
              <a:latin typeface="Avenir Book"/>
            </a:endParaRPr>
          </a:p>
          <a:p>
            <a:pPr>
              <a:buNone/>
            </a:pPr>
            <a:r>
              <a:rPr lang="en-GB" sz="2000" dirty="0" smtClean="0">
                <a:latin typeface="Avenir Book"/>
              </a:rPr>
              <a:t>Determine if the app has:</a:t>
            </a:r>
          </a:p>
          <a:p>
            <a:pPr lvl="1"/>
            <a:r>
              <a:rPr lang="en-GB" sz="2000" dirty="0" smtClean="0">
                <a:latin typeface="Avenir Book"/>
              </a:rPr>
              <a:t>High competition </a:t>
            </a:r>
          </a:p>
          <a:p>
            <a:pPr lvl="1"/>
            <a:r>
              <a:rPr lang="en-GB" sz="2000" dirty="0" smtClean="0">
                <a:latin typeface="Avenir Book"/>
              </a:rPr>
              <a:t>Low competition 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6669" y="390054"/>
            <a:ext cx="5627077" cy="1598786"/>
          </a:xfrm>
        </p:spPr>
        <p:txBody>
          <a:bodyPr>
            <a:noAutofit/>
          </a:bodyPr>
          <a:lstStyle/>
          <a:p>
            <a:pPr algn="l"/>
            <a:r>
              <a:rPr lang="en-GB" sz="5000" dirty="0" smtClean="0">
                <a:solidFill>
                  <a:srgbClr val="FF0000"/>
                </a:solidFill>
                <a:latin typeface="Avenir Book"/>
              </a:rPr>
              <a:t>2.App/Product Feasibility </a:t>
            </a:r>
            <a:endParaRPr lang="en-GB" sz="5000" dirty="0">
              <a:solidFill>
                <a:srgbClr val="FF0000"/>
              </a:solidFill>
              <a:latin typeface="Avenir Book"/>
            </a:endParaRPr>
          </a:p>
        </p:txBody>
      </p:sp>
      <p:sp>
        <p:nvSpPr>
          <p:cNvPr id="12" name="AutoShape 2" descr="image3.png"/>
          <p:cNvSpPr>
            <a:spLocks/>
          </p:cNvSpPr>
          <p:nvPr/>
        </p:nvSpPr>
        <p:spPr bwMode="auto">
          <a:xfrm>
            <a:off x="7162800" y="5976938"/>
            <a:ext cx="1873250" cy="763587"/>
          </a:xfrm>
          <a:custGeom>
            <a:avLst/>
            <a:gdLst>
              <a:gd name="T0" fmla="*/ 936625 w 21600"/>
              <a:gd name="T1" fmla="*/ 381794 h 21600"/>
              <a:gd name="T2" fmla="*/ 936625 w 21600"/>
              <a:gd name="T3" fmla="*/ 381794 h 21600"/>
              <a:gd name="T4" fmla="*/ 936625 w 21600"/>
              <a:gd name="T5" fmla="*/ 381794 h 21600"/>
              <a:gd name="T6" fmla="*/ 936625 w 21600"/>
              <a:gd name="T7" fmla="*/ 38179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 cstate="print"/>
            <a:srcRect/>
            <a:stretch>
              <a:fillRect/>
            </a:stretch>
          </a:blipFill>
          <a:ln w="12700" cap="flat" cmpd="sng">
            <a:noFill/>
            <a:prstDash val="solid"/>
            <a:miter lim="0"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16386" name="Picture 2" descr="http://kgi.org/sites/default/files/checkli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1322" y="0"/>
            <a:ext cx="471267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3.bp.blogspot.com/-YiTwHavhoH0/Ujah6lz-16I/AAAAAAAAAKk/Sw58TPorDdY/s1600/Marketing_Manual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259" y="547201"/>
            <a:ext cx="4800741" cy="5698854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76872"/>
            <a:ext cx="3875715" cy="42093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000" dirty="0" smtClean="0">
                <a:latin typeface="Avenir Book"/>
              </a:rPr>
              <a:t>Appeal to the market </a:t>
            </a:r>
          </a:p>
          <a:p>
            <a:endParaRPr lang="en-GB" sz="2000" dirty="0" smtClean="0">
              <a:latin typeface="Avenir Book"/>
            </a:endParaRPr>
          </a:p>
          <a:p>
            <a:pPr>
              <a:buNone/>
            </a:pPr>
            <a:r>
              <a:rPr lang="en-GB" sz="2000" dirty="0" smtClean="0">
                <a:latin typeface="Avenir Book"/>
              </a:rPr>
              <a:t>Market timelines (best suitable time for release)</a:t>
            </a:r>
          </a:p>
          <a:p>
            <a:endParaRPr lang="en-GB" sz="2000" dirty="0" smtClean="0">
              <a:latin typeface="Avenir Book"/>
            </a:endParaRPr>
          </a:p>
          <a:p>
            <a:pPr>
              <a:buNone/>
            </a:pPr>
            <a:r>
              <a:rPr lang="en-GB" sz="2000" dirty="0" smtClean="0">
                <a:latin typeface="Avenir Book"/>
              </a:rPr>
              <a:t>Competing apps (if any)</a:t>
            </a:r>
          </a:p>
          <a:p>
            <a:pPr lvl="1"/>
            <a:r>
              <a:rPr lang="en-GB" sz="2000" dirty="0" smtClean="0">
                <a:latin typeface="Avenir Book"/>
              </a:rPr>
              <a:t>What is your differentiator </a:t>
            </a:r>
          </a:p>
          <a:p>
            <a:pPr lvl="1"/>
            <a:r>
              <a:rPr lang="en-GB" sz="2000" dirty="0" smtClean="0">
                <a:latin typeface="Avenir Book"/>
              </a:rPr>
              <a:t>Are there new features in your app? </a:t>
            </a:r>
            <a:endParaRPr lang="en-GB" sz="2000" dirty="0">
              <a:latin typeface="Avenir Book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547200"/>
            <a:ext cx="4874455" cy="1143000"/>
          </a:xfrm>
        </p:spPr>
        <p:txBody>
          <a:bodyPr>
            <a:noAutofit/>
          </a:bodyPr>
          <a:lstStyle/>
          <a:p>
            <a:pPr algn="l"/>
            <a:r>
              <a:rPr lang="en-GB" sz="5500" dirty="0" smtClean="0">
                <a:solidFill>
                  <a:srgbClr val="FF0000"/>
                </a:solidFill>
                <a:latin typeface="Avenir Book"/>
              </a:rPr>
              <a:t>3.Marketing Feasibility </a:t>
            </a:r>
            <a:endParaRPr lang="en-GB" sz="5500" dirty="0">
              <a:solidFill>
                <a:srgbClr val="FF0000"/>
              </a:solidFill>
              <a:latin typeface="Avenir Book"/>
            </a:endParaRPr>
          </a:p>
        </p:txBody>
      </p:sp>
      <p:pic>
        <p:nvPicPr>
          <p:cNvPr id="10" name="Picture 9" descr="therapy box 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266" y="6120978"/>
            <a:ext cx="1719718" cy="737022"/>
          </a:xfrm>
          <a:prstGeom prst="rect">
            <a:avLst/>
          </a:prstGeom>
        </p:spPr>
      </p:pic>
      <p:pic>
        <p:nvPicPr>
          <p:cNvPr id="11" name="Picture 10" descr="a387b131-765f-493c-bd02-bcc4b9070df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836" y="6078562"/>
            <a:ext cx="477546" cy="7798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4378" y="2148114"/>
            <a:ext cx="8229600" cy="4209331"/>
          </a:xfrm>
        </p:spPr>
        <p:txBody>
          <a:bodyPr>
            <a:normAutofit/>
          </a:bodyPr>
          <a:lstStyle/>
          <a:p>
            <a:r>
              <a:rPr lang="en-GB" sz="2000" dirty="0" smtClean="0">
                <a:latin typeface="Avenir Book"/>
              </a:rPr>
              <a:t>Copyrights</a:t>
            </a:r>
          </a:p>
          <a:p>
            <a:endParaRPr lang="en-GB" sz="2000" dirty="0" smtClean="0">
              <a:latin typeface="Avenir Book"/>
            </a:endParaRPr>
          </a:p>
          <a:p>
            <a:r>
              <a:rPr lang="en-GB" sz="2000" dirty="0" smtClean="0">
                <a:latin typeface="Avenir Book"/>
              </a:rPr>
              <a:t>Licensing agreements</a:t>
            </a:r>
          </a:p>
          <a:p>
            <a:endParaRPr lang="en-GB" sz="2000" dirty="0" smtClean="0">
              <a:latin typeface="Avenir Book"/>
            </a:endParaRPr>
          </a:p>
          <a:p>
            <a:r>
              <a:rPr lang="en-GB" sz="2000" dirty="0" smtClean="0">
                <a:latin typeface="Avenir Book"/>
              </a:rPr>
              <a:t>Trademarks</a:t>
            </a:r>
          </a:p>
          <a:p>
            <a:endParaRPr lang="en-GB" sz="2000" dirty="0" smtClean="0">
              <a:latin typeface="Avenir Book"/>
            </a:endParaRPr>
          </a:p>
          <a:p>
            <a:r>
              <a:rPr lang="en-GB" sz="2000" dirty="0" smtClean="0">
                <a:latin typeface="Avenir Book"/>
              </a:rPr>
              <a:t>Contracts </a:t>
            </a:r>
            <a:endParaRPr lang="en-GB" sz="2000" dirty="0">
              <a:latin typeface="Avenir Book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744378" y="407963"/>
            <a:ext cx="483684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sz="5500" dirty="0" smtClean="0">
                <a:solidFill>
                  <a:srgbClr val="FF0000"/>
                </a:solidFill>
                <a:latin typeface="Avenir Book"/>
              </a:rPr>
              <a:t>4.Legal Feasibility </a:t>
            </a:r>
            <a:endParaRPr lang="en-GB" sz="5500" dirty="0">
              <a:solidFill>
                <a:srgbClr val="FF0000"/>
              </a:solidFill>
              <a:latin typeface="Avenir Book"/>
            </a:endParaRPr>
          </a:p>
        </p:txBody>
      </p:sp>
      <p:pic>
        <p:nvPicPr>
          <p:cNvPr id="14340" name="Picture 4" descr="http://ungift.org/images/legal-tools/legal_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744378" cy="6857999"/>
          </a:xfrm>
          <a:prstGeom prst="rect">
            <a:avLst/>
          </a:prstGeom>
          <a:noFill/>
        </p:spPr>
      </p:pic>
      <p:pic>
        <p:nvPicPr>
          <p:cNvPr id="12" name="Picture 11" descr="therapy box 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266" y="6120978"/>
            <a:ext cx="1719718" cy="737022"/>
          </a:xfrm>
          <a:prstGeom prst="rect">
            <a:avLst/>
          </a:prstGeom>
        </p:spPr>
      </p:pic>
      <p:pic>
        <p:nvPicPr>
          <p:cNvPr id="13" name="Picture 12" descr="a387b131-765f-493c-bd02-bcc4b9070df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836" y="6078562"/>
            <a:ext cx="477546" cy="7798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0136" y="590550"/>
            <a:ext cx="4543864" cy="1143000"/>
          </a:xfrm>
        </p:spPr>
        <p:txBody>
          <a:bodyPr>
            <a:noAutofit/>
          </a:bodyPr>
          <a:lstStyle/>
          <a:p>
            <a:r>
              <a:rPr lang="en-GB" sz="5500" dirty="0" smtClean="0">
                <a:solidFill>
                  <a:srgbClr val="FF0000"/>
                </a:solidFill>
                <a:latin typeface="Avenir Book"/>
              </a:rPr>
              <a:t>Intellectual Property </a:t>
            </a:r>
            <a:endParaRPr lang="en-GB" sz="5500" dirty="0">
              <a:solidFill>
                <a:srgbClr val="FF0000"/>
              </a:solidFill>
              <a:latin typeface="Avenir 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4256" y="2602523"/>
            <a:ext cx="4379744" cy="4525963"/>
          </a:xfrm>
        </p:spPr>
        <p:txBody>
          <a:bodyPr>
            <a:normAutofit/>
          </a:bodyPr>
          <a:lstStyle/>
          <a:p>
            <a:r>
              <a:rPr lang="en-GB" sz="2000" dirty="0" smtClean="0">
                <a:latin typeface="Avenir Book"/>
              </a:rPr>
              <a:t>You can’t simply copy – need to be innovative! </a:t>
            </a:r>
          </a:p>
          <a:p>
            <a:pPr>
              <a:buNone/>
            </a:pPr>
            <a:endParaRPr lang="en-GB" sz="2000" dirty="0" smtClean="0">
              <a:latin typeface="Avenir Book"/>
            </a:endParaRPr>
          </a:p>
          <a:p>
            <a:r>
              <a:rPr lang="en-GB" sz="2000" dirty="0" smtClean="0">
                <a:latin typeface="Avenir Book"/>
              </a:rPr>
              <a:t>Who owns the rights? </a:t>
            </a:r>
          </a:p>
          <a:p>
            <a:pPr>
              <a:buNone/>
            </a:pPr>
            <a:endParaRPr lang="en-GB" sz="2000" dirty="0" smtClean="0">
              <a:latin typeface="Avenir Book"/>
            </a:endParaRPr>
          </a:p>
          <a:p>
            <a:r>
              <a:rPr lang="en-GB" sz="2000" dirty="0" smtClean="0">
                <a:latin typeface="Avenir Book"/>
              </a:rPr>
              <a:t>Case study – PRC Speak for Yourself </a:t>
            </a:r>
          </a:p>
        </p:txBody>
      </p:sp>
      <p:pic>
        <p:nvPicPr>
          <p:cNvPr id="9218" name="Picture 2" descr="https://wikispaces.psu.edu/download/attachments/56857196/ip.jpg?version=1&amp;modificationDate=1271708494000&amp;api=v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00136" cy="6858000"/>
          </a:xfrm>
          <a:prstGeom prst="rect">
            <a:avLst/>
          </a:prstGeom>
          <a:noFill/>
        </p:spPr>
      </p:pic>
      <p:pic>
        <p:nvPicPr>
          <p:cNvPr id="9" name="Picture 8" descr="therapy box 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266" y="6120978"/>
            <a:ext cx="1719718" cy="737022"/>
          </a:xfrm>
          <a:prstGeom prst="rect">
            <a:avLst/>
          </a:prstGeom>
        </p:spPr>
      </p:pic>
      <p:pic>
        <p:nvPicPr>
          <p:cNvPr id="10" name="Picture 9" descr="a387b131-765f-493c-bd02-bcc4b9070df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836" y="6078562"/>
            <a:ext cx="477546" cy="7798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rocketswag.com/retirement/images/Legal-Issues-Regarding-Voluntary-Early-Retire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5279" y="-56272"/>
            <a:ext cx="5477901" cy="438798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020630" y="2931355"/>
            <a:ext cx="5606292" cy="1143000"/>
          </a:xfrm>
        </p:spPr>
        <p:txBody>
          <a:bodyPr>
            <a:noAutofit/>
          </a:bodyPr>
          <a:lstStyle/>
          <a:p>
            <a:r>
              <a:rPr lang="en-GB" sz="5500" dirty="0" smtClean="0">
                <a:solidFill>
                  <a:srgbClr val="FF0000"/>
                </a:solidFill>
                <a:latin typeface="Avenir Book"/>
              </a:rPr>
              <a:t>Legal Considerations </a:t>
            </a:r>
            <a:endParaRPr lang="en-GB" sz="5500" dirty="0">
              <a:solidFill>
                <a:srgbClr val="FF0000"/>
              </a:solidFill>
              <a:latin typeface="Avenir 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9563" y="2546252"/>
            <a:ext cx="5383237" cy="4521409"/>
          </a:xfrm>
        </p:spPr>
        <p:txBody>
          <a:bodyPr>
            <a:normAutofit/>
          </a:bodyPr>
          <a:lstStyle/>
          <a:p>
            <a:r>
              <a:rPr lang="en-GB" sz="2000" dirty="0" smtClean="0">
                <a:latin typeface="Avenir Book"/>
              </a:rPr>
              <a:t>Who owns the app? </a:t>
            </a:r>
          </a:p>
          <a:p>
            <a:pPr lvl="1"/>
            <a:r>
              <a:rPr lang="en-GB" sz="2000" dirty="0" smtClean="0">
                <a:latin typeface="Avenir Book"/>
              </a:rPr>
              <a:t>Individual </a:t>
            </a:r>
          </a:p>
          <a:p>
            <a:pPr lvl="1"/>
            <a:r>
              <a:rPr lang="en-GB" sz="2000" dirty="0" smtClean="0">
                <a:latin typeface="Avenir Book"/>
              </a:rPr>
              <a:t>Organisation </a:t>
            </a:r>
          </a:p>
          <a:p>
            <a:pPr lvl="1"/>
            <a:endParaRPr lang="en-GB" sz="2000" dirty="0" smtClean="0">
              <a:latin typeface="Avenir Book"/>
            </a:endParaRPr>
          </a:p>
          <a:p>
            <a:r>
              <a:rPr lang="en-GB" sz="2000" dirty="0" smtClean="0">
                <a:latin typeface="Avenir Book"/>
              </a:rPr>
              <a:t>Who owns the source code?</a:t>
            </a:r>
          </a:p>
          <a:p>
            <a:pPr>
              <a:buNone/>
            </a:pPr>
            <a:r>
              <a:rPr lang="en-GB" sz="2000" dirty="0" smtClean="0">
                <a:latin typeface="Avenir Book"/>
              </a:rPr>
              <a:t> </a:t>
            </a:r>
          </a:p>
          <a:p>
            <a:r>
              <a:rPr lang="en-GB" sz="2000" dirty="0" smtClean="0">
                <a:latin typeface="Avenir Book"/>
              </a:rPr>
              <a:t>Terms and conditions</a:t>
            </a:r>
          </a:p>
          <a:p>
            <a:pPr lvl="1"/>
            <a:r>
              <a:rPr lang="en-GB" sz="2000" dirty="0" smtClean="0">
                <a:latin typeface="Avenir Book"/>
              </a:rPr>
              <a:t>Non disclosure Agreement </a:t>
            </a:r>
          </a:p>
          <a:p>
            <a:pPr lvl="1"/>
            <a:r>
              <a:rPr lang="en-GB" sz="2000" dirty="0" smtClean="0">
                <a:latin typeface="Avenir Book"/>
              </a:rPr>
              <a:t>Non-complete Clause </a:t>
            </a:r>
          </a:p>
          <a:p>
            <a:pPr lvl="1"/>
            <a:endParaRPr lang="en-GB" sz="2000" dirty="0" smtClean="0">
              <a:latin typeface="Avenir Book"/>
            </a:endParaRPr>
          </a:p>
          <a:p>
            <a:r>
              <a:rPr lang="en-GB" sz="2000" dirty="0" smtClean="0">
                <a:latin typeface="Avenir Book"/>
              </a:rPr>
              <a:t>Symbol licensing cost </a:t>
            </a:r>
            <a:endParaRPr lang="en-GB" sz="2000" dirty="0">
              <a:latin typeface="Avenir Book"/>
            </a:endParaRPr>
          </a:p>
        </p:txBody>
      </p:sp>
      <p:pic>
        <p:nvPicPr>
          <p:cNvPr id="8" name="Picture 7" descr="therapy box 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266" y="6120978"/>
            <a:ext cx="1719718" cy="737022"/>
          </a:xfrm>
          <a:prstGeom prst="rect">
            <a:avLst/>
          </a:prstGeom>
        </p:spPr>
      </p:pic>
      <p:pic>
        <p:nvPicPr>
          <p:cNvPr id="9" name="Picture 8" descr="a387b131-765f-493c-bd02-bcc4b9070df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836" y="6078562"/>
            <a:ext cx="477546" cy="7798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previewcf.turbosquid.com/Preview/2011/04/27__00_19_39/stack1.jpg4a6cfc02-82c9-46b8-b70d-d1a0d0244bef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938" y="0"/>
            <a:ext cx="4635062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3683"/>
            <a:ext cx="4981904" cy="1143000"/>
          </a:xfrm>
        </p:spPr>
        <p:txBody>
          <a:bodyPr>
            <a:noAutofit/>
          </a:bodyPr>
          <a:lstStyle/>
          <a:p>
            <a:r>
              <a:rPr lang="en-GB" sz="4500" dirty="0" smtClean="0">
                <a:solidFill>
                  <a:srgbClr val="FF0000"/>
                </a:solidFill>
                <a:latin typeface="Avenir Book"/>
              </a:rPr>
              <a:t>Putting Together a Scoping Document </a:t>
            </a:r>
            <a:endParaRPr lang="en-GB" sz="4500" dirty="0">
              <a:solidFill>
                <a:srgbClr val="FF0000"/>
              </a:solidFill>
              <a:latin typeface="Avenir 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248" y="2364828"/>
            <a:ext cx="4729656" cy="4139215"/>
          </a:xfrm>
          <a:noFill/>
        </p:spPr>
        <p:txBody>
          <a:bodyPr>
            <a:normAutofit/>
          </a:bodyPr>
          <a:lstStyle/>
          <a:p>
            <a:pPr>
              <a:buNone/>
            </a:pPr>
            <a:r>
              <a:rPr lang="en-GB" sz="2000" dirty="0" smtClean="0">
                <a:latin typeface="Avenir Book"/>
              </a:rPr>
              <a:t>There are certain essentials required:</a:t>
            </a:r>
          </a:p>
          <a:p>
            <a:pPr lvl="1"/>
            <a:r>
              <a:rPr lang="en-GB" sz="2000" dirty="0" smtClean="0">
                <a:latin typeface="Avenir Book"/>
              </a:rPr>
              <a:t>Project background</a:t>
            </a:r>
          </a:p>
          <a:p>
            <a:pPr lvl="1"/>
            <a:r>
              <a:rPr lang="en-GB" sz="2000" dirty="0" smtClean="0">
                <a:latin typeface="Avenir Book"/>
              </a:rPr>
              <a:t>Key requirements of the app </a:t>
            </a:r>
          </a:p>
          <a:p>
            <a:pPr lvl="1"/>
            <a:r>
              <a:rPr lang="en-GB" sz="2000" dirty="0" smtClean="0">
                <a:latin typeface="Avenir Book"/>
              </a:rPr>
              <a:t>Where the app fits in</a:t>
            </a:r>
          </a:p>
          <a:p>
            <a:pPr lvl="1"/>
            <a:r>
              <a:rPr lang="en-GB" sz="2000" dirty="0" smtClean="0">
                <a:latin typeface="Avenir Book"/>
              </a:rPr>
              <a:t>Top line flow of the app </a:t>
            </a:r>
          </a:p>
          <a:p>
            <a:pPr lvl="1"/>
            <a:r>
              <a:rPr lang="en-GB" sz="2000" dirty="0" smtClean="0">
                <a:latin typeface="Avenir Book"/>
              </a:rPr>
              <a:t>Hardware/Devices</a:t>
            </a:r>
          </a:p>
          <a:p>
            <a:pPr lvl="1"/>
            <a:r>
              <a:rPr lang="en-GB" sz="2000" dirty="0" smtClean="0">
                <a:latin typeface="Avenir Book"/>
              </a:rPr>
              <a:t>IPR </a:t>
            </a:r>
          </a:p>
          <a:p>
            <a:pPr lvl="1"/>
            <a:r>
              <a:rPr lang="en-GB" sz="2000" dirty="0" smtClean="0">
                <a:latin typeface="Avenir Book"/>
              </a:rPr>
              <a:t>Timelines </a:t>
            </a:r>
          </a:p>
          <a:p>
            <a:pPr lvl="1"/>
            <a:r>
              <a:rPr lang="en-GB" sz="2000" dirty="0" smtClean="0">
                <a:latin typeface="Avenir Book"/>
              </a:rPr>
              <a:t>Risks and mitigations</a:t>
            </a:r>
          </a:p>
          <a:p>
            <a:pPr lvl="1"/>
            <a:r>
              <a:rPr lang="en-GB" sz="2000" dirty="0" smtClean="0">
                <a:latin typeface="Avenir Book"/>
              </a:rPr>
              <a:t>Project cost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zero.co.uk/wp-content/uploads/2012/10/iStock_000009522864Small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841674" y="848922"/>
            <a:ext cx="4149505" cy="5571995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680" y="633046"/>
            <a:ext cx="8229600" cy="11087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6500" dirty="0" smtClean="0">
                <a:solidFill>
                  <a:srgbClr val="FF0000"/>
                </a:solidFill>
                <a:latin typeface="Avenir Book"/>
              </a:rPr>
              <a:t>Fill out the Scoping Document and you’ve jumped over the first hurdle! </a:t>
            </a:r>
            <a:endParaRPr lang="en-GB" sz="6500" dirty="0">
              <a:solidFill>
                <a:srgbClr val="FF0000"/>
              </a:solidFill>
              <a:latin typeface="Avenir Book"/>
            </a:endParaRPr>
          </a:p>
        </p:txBody>
      </p:sp>
      <p:pic>
        <p:nvPicPr>
          <p:cNvPr id="5" name="Picture 4" descr="therapy box 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266" y="6120978"/>
            <a:ext cx="1719718" cy="737022"/>
          </a:xfrm>
          <a:prstGeom prst="rect">
            <a:avLst/>
          </a:prstGeom>
        </p:spPr>
      </p:pic>
      <p:pic>
        <p:nvPicPr>
          <p:cNvPr id="6" name="Picture 5" descr="a387b131-765f-493c-bd02-bcc4b9070df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836" y="6078562"/>
            <a:ext cx="477546" cy="7798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erecruitstaffing.files.wordpress.com/2012/12/recruit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2049" y="655681"/>
            <a:ext cx="6281951" cy="5465297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49" y="2067952"/>
            <a:ext cx="6713807" cy="1804821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en-GB" sz="2000" dirty="0" smtClean="0">
                <a:latin typeface="Avenir Book"/>
              </a:rPr>
              <a:t>	Compose a specification document that describes what your app does and for whom. Include sketches. This is what will enable the developer to put together the time and cost estimate.</a:t>
            </a:r>
          </a:p>
          <a:p>
            <a:pPr fontAlgn="base"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27668" y="272955"/>
            <a:ext cx="4550898" cy="1624500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  <a:latin typeface="Avenir Book"/>
              </a:rPr>
              <a:t>Finding an App Developer </a:t>
            </a:r>
            <a:endParaRPr lang="en-GB" dirty="0">
              <a:solidFill>
                <a:srgbClr val="FF0000"/>
              </a:solidFill>
              <a:latin typeface="Avenir Book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0" y="3872773"/>
            <a:ext cx="3249637" cy="2686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Book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	It will also ensure that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you hire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developer who has the skills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necessary to produce the app. 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1" descr="therapy box 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266" y="6120978"/>
            <a:ext cx="1719718" cy="737022"/>
          </a:xfrm>
          <a:prstGeom prst="rect">
            <a:avLst/>
          </a:prstGeom>
        </p:spPr>
      </p:pic>
      <p:pic>
        <p:nvPicPr>
          <p:cNvPr id="13" name="Picture 12" descr="a387b131-765f-493c-bd02-bcc4b9070df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836" y="6078562"/>
            <a:ext cx="477546" cy="7798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3778" y="274638"/>
            <a:ext cx="4114799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Avenir Book"/>
              </a:rPr>
              <a:t>Working With App Developers  </a:t>
            </a:r>
            <a:endParaRPr lang="en-GB" dirty="0">
              <a:solidFill>
                <a:srgbClr val="FF0000"/>
              </a:solidFill>
              <a:latin typeface="Avenir 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74055"/>
            <a:ext cx="4572000" cy="4719711"/>
          </a:xfrm>
        </p:spPr>
        <p:txBody>
          <a:bodyPr>
            <a:normAutofit fontScale="92500" lnSpcReduction="10000"/>
          </a:bodyPr>
          <a:lstStyle/>
          <a:p>
            <a:r>
              <a:rPr lang="en-GB" sz="1900" dirty="0" smtClean="0">
                <a:latin typeface="Avenir Book"/>
              </a:rPr>
              <a:t>Sign an NDA </a:t>
            </a:r>
          </a:p>
          <a:p>
            <a:r>
              <a:rPr lang="en-GB" sz="1900" dirty="0" smtClean="0">
                <a:latin typeface="Avenir Book"/>
              </a:rPr>
              <a:t>Help with scoping the idea </a:t>
            </a:r>
          </a:p>
          <a:p>
            <a:r>
              <a:rPr lang="en-GB" sz="1900" dirty="0" smtClean="0">
                <a:latin typeface="Avenir Book"/>
              </a:rPr>
              <a:t>Explain the project process from start to end </a:t>
            </a:r>
          </a:p>
          <a:p>
            <a:r>
              <a:rPr lang="en-GB" sz="1900" dirty="0" smtClean="0">
                <a:latin typeface="Avenir Book"/>
              </a:rPr>
              <a:t>Feedback on design and user interface </a:t>
            </a:r>
          </a:p>
          <a:p>
            <a:r>
              <a:rPr lang="en-GB" sz="1900" dirty="0" smtClean="0">
                <a:latin typeface="Avenir Book"/>
              </a:rPr>
              <a:t>Updates on progress during development </a:t>
            </a:r>
          </a:p>
          <a:p>
            <a:r>
              <a:rPr lang="en-GB" sz="1900" dirty="0" smtClean="0">
                <a:latin typeface="Avenir Book"/>
              </a:rPr>
              <a:t>Providing a beta version for external review </a:t>
            </a:r>
          </a:p>
          <a:p>
            <a:r>
              <a:rPr lang="en-GB" sz="1900" dirty="0" smtClean="0">
                <a:latin typeface="Avenir Book"/>
              </a:rPr>
              <a:t>Testing and feedback </a:t>
            </a:r>
          </a:p>
          <a:p>
            <a:r>
              <a:rPr lang="en-GB" sz="1900" dirty="0" smtClean="0">
                <a:latin typeface="Avenir Book"/>
              </a:rPr>
              <a:t>Support with app submission </a:t>
            </a:r>
          </a:p>
          <a:p>
            <a:r>
              <a:rPr lang="en-GB" sz="1900" dirty="0" smtClean="0">
                <a:latin typeface="Avenir Book"/>
              </a:rPr>
              <a:t>Ongoing support after release </a:t>
            </a:r>
          </a:p>
          <a:p>
            <a:endParaRPr lang="en-GB" sz="2000" dirty="0" smtClean="0">
              <a:latin typeface="Avenir Book"/>
            </a:endParaRPr>
          </a:p>
          <a:p>
            <a:pPr>
              <a:buNone/>
            </a:pPr>
            <a:r>
              <a:rPr lang="en-GB" sz="2000" dirty="0" smtClean="0">
                <a:solidFill>
                  <a:srgbClr val="FF0000"/>
                </a:solidFill>
                <a:latin typeface="Avenir Book"/>
              </a:rPr>
              <a:t>	BRING THEM INTO THE DISCUSSION</a:t>
            </a:r>
          </a:p>
          <a:p>
            <a:pPr>
              <a:buNone/>
            </a:pPr>
            <a:r>
              <a:rPr lang="en-GB" sz="2000" dirty="0" smtClean="0">
                <a:solidFill>
                  <a:srgbClr val="FF0000"/>
                </a:solidFill>
                <a:latin typeface="Avenir Book"/>
              </a:rPr>
              <a:t>	EARLY! </a:t>
            </a:r>
          </a:p>
        </p:txBody>
      </p:sp>
      <p:pic>
        <p:nvPicPr>
          <p:cNvPr id="10246" name="Picture 6" descr="http://blog.rht.com/wp-content/uploads/2013/12/Mobile-App-Development_01-02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143000" y="1143000"/>
            <a:ext cx="6858000" cy="4572000"/>
          </a:xfrm>
          <a:prstGeom prst="rect">
            <a:avLst/>
          </a:prstGeom>
          <a:noFill/>
        </p:spPr>
      </p:pic>
      <p:pic>
        <p:nvPicPr>
          <p:cNvPr id="10" name="Picture 9" descr="therapy box 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266" y="6120978"/>
            <a:ext cx="1719718" cy="737022"/>
          </a:xfrm>
          <a:prstGeom prst="rect">
            <a:avLst/>
          </a:prstGeom>
        </p:spPr>
      </p:pic>
      <p:pic>
        <p:nvPicPr>
          <p:cNvPr id="11" name="Picture 10" descr="a387b131-765f-493c-bd02-bcc4b9070df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836" y="6078562"/>
            <a:ext cx="477546" cy="7798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6860" y="401250"/>
            <a:ext cx="4717139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Avenir Book"/>
              </a:rPr>
              <a:t>Financial Considerations </a:t>
            </a:r>
            <a:endParaRPr lang="en-GB" dirty="0">
              <a:solidFill>
                <a:srgbClr val="FF0000"/>
              </a:solidFill>
              <a:latin typeface="Avenir 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9160" y="1959397"/>
            <a:ext cx="4474840" cy="4781128"/>
          </a:xfrm>
        </p:spPr>
        <p:txBody>
          <a:bodyPr>
            <a:normAutofit/>
          </a:bodyPr>
          <a:lstStyle/>
          <a:p>
            <a:r>
              <a:rPr lang="en-GB" sz="2000" dirty="0" smtClean="0">
                <a:latin typeface="Avenir Book"/>
              </a:rPr>
              <a:t>Funding</a:t>
            </a:r>
          </a:p>
          <a:p>
            <a:pPr lvl="1"/>
            <a:r>
              <a:rPr lang="en-GB" sz="2000" dirty="0" smtClean="0">
                <a:latin typeface="Avenir Book"/>
              </a:rPr>
              <a:t>Organisation</a:t>
            </a:r>
          </a:p>
          <a:p>
            <a:pPr lvl="1"/>
            <a:r>
              <a:rPr lang="en-GB" sz="2000" dirty="0" smtClean="0">
                <a:latin typeface="Avenir Book"/>
              </a:rPr>
              <a:t>Government</a:t>
            </a:r>
          </a:p>
          <a:p>
            <a:pPr lvl="1"/>
            <a:r>
              <a:rPr lang="en-GB" sz="2000" dirty="0" smtClean="0">
                <a:latin typeface="Avenir Book"/>
              </a:rPr>
              <a:t>Individual  </a:t>
            </a:r>
          </a:p>
          <a:p>
            <a:pPr lvl="1"/>
            <a:endParaRPr lang="en-GB" sz="2000" dirty="0" smtClean="0">
              <a:latin typeface="Avenir Book"/>
            </a:endParaRPr>
          </a:p>
          <a:p>
            <a:r>
              <a:rPr lang="en-GB" sz="2000" dirty="0" smtClean="0">
                <a:latin typeface="Avenir Book"/>
              </a:rPr>
              <a:t>Return of investment </a:t>
            </a:r>
          </a:p>
          <a:p>
            <a:pPr>
              <a:buNone/>
            </a:pPr>
            <a:endParaRPr lang="en-GB" sz="2000" dirty="0" smtClean="0">
              <a:latin typeface="Avenir Book"/>
            </a:endParaRPr>
          </a:p>
          <a:p>
            <a:r>
              <a:rPr lang="en-GB" sz="2000" dirty="0" smtClean="0">
                <a:latin typeface="Avenir Book"/>
              </a:rPr>
              <a:t>Will this app be a free app? </a:t>
            </a:r>
          </a:p>
          <a:p>
            <a:endParaRPr lang="en-GB" dirty="0"/>
          </a:p>
        </p:txBody>
      </p:sp>
      <p:pic>
        <p:nvPicPr>
          <p:cNvPr id="7172" name="Picture 4" descr="http://static.dekom.com/uploads/pics/financial_services_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215572" y="1215568"/>
            <a:ext cx="6858003" cy="4426860"/>
          </a:xfrm>
          <a:prstGeom prst="rect">
            <a:avLst/>
          </a:prstGeom>
          <a:noFill/>
        </p:spPr>
      </p:pic>
      <p:pic>
        <p:nvPicPr>
          <p:cNvPr id="10" name="Picture 9" descr="therapy box 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266" y="6120978"/>
            <a:ext cx="1719718" cy="737022"/>
          </a:xfrm>
          <a:prstGeom prst="rect">
            <a:avLst/>
          </a:prstGeom>
        </p:spPr>
      </p:pic>
      <p:pic>
        <p:nvPicPr>
          <p:cNvPr id="11" name="Picture 10" descr="a387b131-765f-493c-bd02-bcc4b9070df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836" y="6078562"/>
            <a:ext cx="477546" cy="7798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martinjquinn.files.wordpress.com/2011/04/project_management_cost_contr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4908" y="0"/>
            <a:ext cx="5979092" cy="678338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46" y="274638"/>
            <a:ext cx="4305869" cy="1143000"/>
          </a:xfrm>
        </p:spPr>
        <p:txBody>
          <a:bodyPr>
            <a:noAutofit/>
          </a:bodyPr>
          <a:lstStyle/>
          <a:p>
            <a:r>
              <a:rPr lang="en-GB" sz="5500" dirty="0" smtClean="0">
                <a:solidFill>
                  <a:srgbClr val="FF0000"/>
                </a:solidFill>
                <a:latin typeface="Avenir Book"/>
              </a:rPr>
              <a:t>Development Costs </a:t>
            </a:r>
            <a:endParaRPr lang="en-GB" sz="5500" dirty="0">
              <a:solidFill>
                <a:srgbClr val="FF0000"/>
              </a:solidFill>
              <a:latin typeface="Avenir 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510" y="1842448"/>
            <a:ext cx="3886887" cy="4525963"/>
          </a:xfrm>
        </p:spPr>
        <p:txBody>
          <a:bodyPr>
            <a:normAutofit lnSpcReduction="10000"/>
          </a:bodyPr>
          <a:lstStyle/>
          <a:p>
            <a:r>
              <a:rPr lang="en-GB" sz="2200" dirty="0" smtClean="0">
                <a:latin typeface="Avenir Book"/>
              </a:rPr>
              <a:t>Developer costs</a:t>
            </a:r>
          </a:p>
          <a:p>
            <a:r>
              <a:rPr lang="en-GB" sz="2200" dirty="0" smtClean="0">
                <a:latin typeface="Avenir Book"/>
              </a:rPr>
              <a:t>Additional API</a:t>
            </a:r>
          </a:p>
          <a:p>
            <a:r>
              <a:rPr lang="en-GB" sz="2200" dirty="0" smtClean="0">
                <a:latin typeface="Avenir Book"/>
              </a:rPr>
              <a:t>Designer</a:t>
            </a:r>
          </a:p>
          <a:p>
            <a:r>
              <a:rPr lang="en-GB" sz="2200" dirty="0" smtClean="0">
                <a:latin typeface="Avenir Book"/>
              </a:rPr>
              <a:t>Submission of the app</a:t>
            </a:r>
          </a:p>
          <a:p>
            <a:r>
              <a:rPr lang="en-GB" sz="2400" dirty="0" smtClean="0">
                <a:latin typeface="Avenir Book"/>
              </a:rPr>
              <a:t>Infrastructure: Unless your app does not require any interaction with external servers, keep in mind that server development and infrastructure is critical for the app to succeed. </a:t>
            </a:r>
          </a:p>
          <a:p>
            <a:pPr>
              <a:buNone/>
            </a:pPr>
            <a:endParaRPr lang="en-GB" sz="2200" dirty="0" smtClean="0">
              <a:latin typeface="Avenir Book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500" dirty="0" smtClean="0">
                <a:solidFill>
                  <a:srgbClr val="FF0000"/>
                </a:solidFill>
                <a:latin typeface="Avenir Book"/>
              </a:rPr>
              <a:t>Ongoing Costs</a:t>
            </a:r>
            <a:endParaRPr lang="en-GB" sz="5500" dirty="0">
              <a:solidFill>
                <a:srgbClr val="FF0000"/>
              </a:solidFill>
              <a:latin typeface="Avenir Book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236483" y="2042556"/>
          <a:ext cx="8907517" cy="4374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3079667" y="1417638"/>
            <a:ext cx="322613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ea typeface="+mj-ea"/>
                <a:cs typeface="+mj-cs"/>
              </a:rPr>
              <a:t>If the cost of the app was 10 AUD 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venir Book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908720"/>
            <a:ext cx="750952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5400" u="sng" dirty="0" smtClean="0">
                <a:solidFill>
                  <a:srgbClr val="FF0000"/>
                </a:solidFill>
                <a:latin typeface="Avenir Book"/>
              </a:rPr>
              <a:t>Remember</a:t>
            </a:r>
            <a:r>
              <a:rPr lang="en-GB" sz="5400" dirty="0" smtClean="0">
                <a:latin typeface="Avenir Book"/>
              </a:rPr>
              <a:t> to keep some money on the side in case you want to create further updates or market your app! </a:t>
            </a:r>
            <a:endParaRPr lang="en-GB" sz="5400" dirty="0">
              <a:latin typeface="Avenir Book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9513" y="138160"/>
            <a:ext cx="8739404" cy="1143000"/>
          </a:xfrm>
        </p:spPr>
        <p:txBody>
          <a:bodyPr>
            <a:noAutofit/>
          </a:bodyPr>
          <a:lstStyle/>
          <a:p>
            <a:r>
              <a:rPr lang="en-GB" sz="5000" dirty="0" smtClean="0">
                <a:solidFill>
                  <a:srgbClr val="FF0000"/>
                </a:solidFill>
                <a:latin typeface="Avenir Book"/>
              </a:rPr>
              <a:t>Working With Us Is Simple </a:t>
            </a:r>
            <a:endParaRPr lang="en-GB" sz="5000" dirty="0">
              <a:solidFill>
                <a:srgbClr val="FF0000"/>
              </a:solidFill>
              <a:latin typeface="Avenir Book"/>
            </a:endParaRPr>
          </a:p>
        </p:txBody>
      </p:sp>
      <p:pic>
        <p:nvPicPr>
          <p:cNvPr id="204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81160"/>
            <a:ext cx="5708994" cy="4441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095328" y="1513153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venir Book"/>
              </a:rPr>
              <a:t>Non Disclosure Agreement </a:t>
            </a:r>
            <a:endParaRPr lang="en-GB" sz="2000" dirty="0">
              <a:latin typeface="Avenir Book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9562" y="2240258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venir Book"/>
              </a:rPr>
              <a:t>Idea Building  </a:t>
            </a:r>
            <a:endParaRPr lang="en-GB" sz="2000" dirty="0">
              <a:latin typeface="Avenir Book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59832" y="2995453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venir Book"/>
              </a:rPr>
              <a:t>Business Goals </a:t>
            </a:r>
            <a:endParaRPr lang="en-GB" sz="2000" dirty="0">
              <a:latin typeface="Avenir Book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59832" y="3815255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venir Book"/>
              </a:rPr>
              <a:t>Development </a:t>
            </a:r>
            <a:endParaRPr lang="en-GB" sz="2000" dirty="0">
              <a:latin typeface="Avenir Boo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95328" y="4682359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venir Book"/>
              </a:rPr>
              <a:t>Completion!  </a:t>
            </a:r>
            <a:endParaRPr lang="en-GB" sz="2000" dirty="0">
              <a:latin typeface="Avenir Book"/>
            </a:endParaRPr>
          </a:p>
        </p:txBody>
      </p:sp>
      <p:pic>
        <p:nvPicPr>
          <p:cNvPr id="14" name="Picture 13" descr="therapy box 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266" y="6120978"/>
            <a:ext cx="1719718" cy="737022"/>
          </a:xfrm>
          <a:prstGeom prst="rect">
            <a:avLst/>
          </a:prstGeom>
        </p:spPr>
      </p:pic>
      <p:pic>
        <p:nvPicPr>
          <p:cNvPr id="15" name="Picture 14" descr="a387b131-765f-493c-bd02-bcc4b9070df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836" y="6078562"/>
            <a:ext cx="477546" cy="77982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95328" y="5524564"/>
            <a:ext cx="4808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Avenir Book"/>
              </a:rPr>
              <a:t>You will also receive ongoing support </a:t>
            </a:r>
            <a:endParaRPr lang="en-GB" dirty="0">
              <a:solidFill>
                <a:srgbClr val="FF0000"/>
              </a:solidFill>
              <a:latin typeface="Avenir Book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8458" y="801858"/>
            <a:ext cx="6189785" cy="6056142"/>
          </a:xfrm>
        </p:spPr>
        <p:txBody>
          <a:bodyPr>
            <a:normAutofit/>
          </a:bodyPr>
          <a:lstStyle/>
          <a:p>
            <a:r>
              <a:rPr lang="en-GB" sz="2200" dirty="0" smtClean="0">
                <a:latin typeface="Avenir Book"/>
              </a:rPr>
              <a:t>Know what is out there </a:t>
            </a:r>
          </a:p>
          <a:p>
            <a:pPr>
              <a:buNone/>
            </a:pPr>
            <a:endParaRPr lang="en-GB" sz="2200" dirty="0" smtClean="0">
              <a:latin typeface="Avenir Book"/>
            </a:endParaRPr>
          </a:p>
          <a:p>
            <a:r>
              <a:rPr lang="en-GB" sz="2200" dirty="0" smtClean="0">
                <a:latin typeface="Avenir Book"/>
              </a:rPr>
              <a:t>Agree on goals for the app </a:t>
            </a:r>
          </a:p>
          <a:p>
            <a:pPr>
              <a:buNone/>
            </a:pPr>
            <a:endParaRPr lang="en-GB" sz="2200" dirty="0" smtClean="0">
              <a:latin typeface="Avenir Book"/>
            </a:endParaRPr>
          </a:p>
          <a:p>
            <a:r>
              <a:rPr lang="en-GB" sz="2200" dirty="0" smtClean="0">
                <a:latin typeface="Avenir Book"/>
              </a:rPr>
              <a:t>Understand the target users</a:t>
            </a:r>
          </a:p>
          <a:p>
            <a:pPr>
              <a:buNone/>
            </a:pPr>
            <a:endParaRPr lang="en-GB" sz="2200" dirty="0" smtClean="0">
              <a:latin typeface="Avenir Book"/>
            </a:endParaRPr>
          </a:p>
          <a:p>
            <a:r>
              <a:rPr lang="en-GB" sz="2200" dirty="0" smtClean="0">
                <a:latin typeface="Avenir Book"/>
              </a:rPr>
              <a:t>Consider what platform </a:t>
            </a:r>
          </a:p>
          <a:p>
            <a:pPr>
              <a:buNone/>
            </a:pPr>
            <a:endParaRPr lang="en-GB" sz="2200" dirty="0" smtClean="0">
              <a:latin typeface="Avenir Book"/>
            </a:endParaRPr>
          </a:p>
          <a:p>
            <a:r>
              <a:rPr lang="en-GB" sz="2200" dirty="0" smtClean="0">
                <a:latin typeface="Avenir Book"/>
              </a:rPr>
              <a:t>Consider feasibility - Include your app developers early! </a:t>
            </a:r>
          </a:p>
          <a:p>
            <a:pPr>
              <a:buNone/>
            </a:pPr>
            <a:endParaRPr lang="en-GB" sz="2200" dirty="0" smtClean="0">
              <a:latin typeface="Avenir Book"/>
            </a:endParaRPr>
          </a:p>
          <a:p>
            <a:r>
              <a:rPr lang="en-GB" sz="2200" dirty="0" smtClean="0">
                <a:latin typeface="Avenir Book"/>
              </a:rPr>
              <a:t>Put together a well thought through and in depth scoping document </a:t>
            </a:r>
            <a:endParaRPr lang="en-GB" sz="2200" dirty="0">
              <a:latin typeface="Avenir Book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 rot="16200000">
            <a:off x="-2315892" y="2857500"/>
            <a:ext cx="6858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5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nir Book"/>
                <a:ea typeface="+mj-ea"/>
                <a:cs typeface="+mj-cs"/>
              </a:rPr>
              <a:t>Key</a:t>
            </a:r>
            <a:r>
              <a:rPr kumimoji="0" lang="en-GB" sz="65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nir Book"/>
                <a:ea typeface="+mj-ea"/>
                <a:cs typeface="+mj-cs"/>
              </a:rPr>
              <a:t> messages to take home </a:t>
            </a:r>
            <a:endParaRPr kumimoji="0" lang="en-GB" sz="65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venir Book"/>
              <a:ea typeface="+mj-ea"/>
              <a:cs typeface="+mj-cs"/>
            </a:endParaRPr>
          </a:p>
        </p:txBody>
      </p:sp>
      <p:pic>
        <p:nvPicPr>
          <p:cNvPr id="8" name="Picture 7" descr="therapy box 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266" y="6120978"/>
            <a:ext cx="1719718" cy="737022"/>
          </a:xfrm>
          <a:prstGeom prst="rect">
            <a:avLst/>
          </a:prstGeom>
        </p:spPr>
      </p:pic>
      <p:pic>
        <p:nvPicPr>
          <p:cNvPr id="9" name="Picture 8" descr="a387b131-765f-493c-bd02-bcc4b9070dfc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836" y="6078562"/>
            <a:ext cx="477546" cy="7798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ular Callout 8"/>
          <p:cNvSpPr/>
          <p:nvPr/>
        </p:nvSpPr>
        <p:spPr>
          <a:xfrm>
            <a:off x="5652120" y="1052736"/>
            <a:ext cx="3240360" cy="216024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ular Callout 7"/>
          <p:cNvSpPr/>
          <p:nvPr/>
        </p:nvSpPr>
        <p:spPr>
          <a:xfrm>
            <a:off x="539552" y="2132856"/>
            <a:ext cx="4536504" cy="151216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ular Callout 6"/>
          <p:cNvSpPr/>
          <p:nvPr/>
        </p:nvSpPr>
        <p:spPr>
          <a:xfrm>
            <a:off x="2699792" y="3717032"/>
            <a:ext cx="3528392" cy="194421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23528" y="2276872"/>
            <a:ext cx="4824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What do you know about app development?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724128" y="1340768"/>
            <a:ext cx="3096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Why are you interested in app development?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87824" y="3789040"/>
            <a:ext cx="3024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What do you plan to learn today?</a:t>
            </a:r>
          </a:p>
        </p:txBody>
      </p:sp>
      <p:pic>
        <p:nvPicPr>
          <p:cNvPr id="1026" name="Picture 2" descr="http://2.bp.blogspot.com/-nPWfP9o_ks0/UiReM0wdXXI/AAAAAAAAA4Y/zj-QYk5anuI/s1600/man-confused-cartoon-f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00450"/>
            <a:ext cx="2038350" cy="3257550"/>
          </a:xfrm>
          <a:prstGeom prst="rect">
            <a:avLst/>
          </a:prstGeom>
          <a:noFill/>
        </p:spPr>
      </p:pic>
      <p:sp>
        <p:nvSpPr>
          <p:cNvPr id="11" name="Rounded Rectangular Callout 10"/>
          <p:cNvSpPr/>
          <p:nvPr/>
        </p:nvSpPr>
        <p:spPr>
          <a:xfrm>
            <a:off x="611560" y="332656"/>
            <a:ext cx="4824536" cy="151216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83568" y="332656"/>
            <a:ext cx="4680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Is app development something your passionate about?</a:t>
            </a:r>
            <a:endParaRPr lang="en-GB" sz="3200" dirty="0"/>
          </a:p>
        </p:txBody>
      </p:sp>
      <p:pic>
        <p:nvPicPr>
          <p:cNvPr id="13" name="Picture 12" descr="therapy box 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266" y="6120978"/>
            <a:ext cx="1719718" cy="737022"/>
          </a:xfrm>
          <a:prstGeom prst="rect">
            <a:avLst/>
          </a:prstGeom>
        </p:spPr>
      </p:pic>
      <p:pic>
        <p:nvPicPr>
          <p:cNvPr id="14" name="Picture 13" descr="a387b131-765f-493c-bd02-bcc4b9070df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836" y="6078562"/>
            <a:ext cx="477546" cy="7798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70992"/>
            <a:ext cx="1292662" cy="586452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Avenir Book"/>
                <a:cs typeface="Avenir Book"/>
              </a:rPr>
              <a:t>Fun Facts </a:t>
            </a:r>
            <a:endParaRPr lang="en-US" sz="7200" dirty="0">
              <a:solidFill>
                <a:srgbClr val="FF0000"/>
              </a:solidFill>
              <a:latin typeface="Avenir Book"/>
              <a:cs typeface="Avenir Book"/>
            </a:endParaRP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5398" y="2539890"/>
            <a:ext cx="2738454" cy="2444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7428" y="4983972"/>
            <a:ext cx="5106572" cy="187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5484" y="2539890"/>
            <a:ext cx="2569703" cy="2444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80288" y="2891582"/>
            <a:ext cx="1985110" cy="1192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0328" y="72075"/>
            <a:ext cx="3629465" cy="235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7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92662" y="4747597"/>
            <a:ext cx="2172736" cy="2110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34037" y="0"/>
            <a:ext cx="3509963" cy="2539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.telegraph.co.uk/multimedia/archive/02610/Appstore_2610363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351628" y="1065627"/>
            <a:ext cx="6858000" cy="4726745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3975" y="2067951"/>
            <a:ext cx="449462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000" dirty="0" smtClean="0">
                <a:latin typeface="Avenir Book"/>
              </a:rPr>
              <a:t>Accessible</a:t>
            </a:r>
          </a:p>
          <a:p>
            <a:pPr>
              <a:buNone/>
            </a:pPr>
            <a:r>
              <a:rPr lang="en-GB" sz="2000" dirty="0" smtClean="0">
                <a:latin typeface="Avenir Book"/>
              </a:rPr>
              <a:t> </a:t>
            </a:r>
          </a:p>
          <a:p>
            <a:pPr>
              <a:buNone/>
            </a:pPr>
            <a:r>
              <a:rPr lang="en-GB" sz="2000" dirty="0" smtClean="0">
                <a:latin typeface="Avenir Book"/>
              </a:rPr>
              <a:t>Familiar </a:t>
            </a:r>
          </a:p>
          <a:p>
            <a:pPr>
              <a:buNone/>
            </a:pPr>
            <a:endParaRPr lang="en-GB" sz="2000" dirty="0" smtClean="0">
              <a:latin typeface="Avenir Book"/>
            </a:endParaRPr>
          </a:p>
          <a:p>
            <a:pPr>
              <a:buNone/>
            </a:pPr>
            <a:r>
              <a:rPr lang="en-GB" sz="2000" dirty="0" smtClean="0">
                <a:latin typeface="Avenir Book"/>
              </a:rPr>
              <a:t>Popularity </a:t>
            </a:r>
          </a:p>
          <a:p>
            <a:pPr>
              <a:buNone/>
            </a:pPr>
            <a:endParaRPr lang="en-GB" sz="2000" dirty="0" smtClean="0">
              <a:latin typeface="Avenir Book"/>
            </a:endParaRPr>
          </a:p>
          <a:p>
            <a:pPr>
              <a:buNone/>
            </a:pPr>
            <a:r>
              <a:rPr lang="en-GB" sz="2000" dirty="0" err="1" smtClean="0">
                <a:latin typeface="Avenir Book"/>
              </a:rPr>
              <a:t>iPad’s</a:t>
            </a:r>
            <a:r>
              <a:rPr lang="en-GB" sz="2000" dirty="0" smtClean="0">
                <a:latin typeface="Avenir Book"/>
              </a:rPr>
              <a:t> multi-purpose use </a:t>
            </a:r>
          </a:p>
          <a:p>
            <a:pPr>
              <a:buNone/>
            </a:pPr>
            <a:endParaRPr lang="en-GB" sz="2000" dirty="0" smtClean="0">
              <a:latin typeface="Avenir Book"/>
            </a:endParaRPr>
          </a:p>
          <a:p>
            <a:pPr>
              <a:buNone/>
            </a:pPr>
            <a:r>
              <a:rPr lang="en-GB" sz="2000" dirty="0" smtClean="0">
                <a:latin typeface="Avenir Book"/>
              </a:rPr>
              <a:t>Internet access </a:t>
            </a:r>
            <a:endParaRPr lang="en-GB" sz="2000" dirty="0">
              <a:latin typeface="Avenir Book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1470074" y="457200"/>
            <a:ext cx="8229600" cy="1143000"/>
          </a:xfrm>
        </p:spPr>
        <p:txBody>
          <a:bodyPr>
            <a:noAutofit/>
          </a:bodyPr>
          <a:lstStyle/>
          <a:p>
            <a:r>
              <a:rPr lang="en-GB" sz="7200" dirty="0" smtClean="0">
                <a:solidFill>
                  <a:srgbClr val="FF0000"/>
                </a:solidFill>
                <a:latin typeface="Avenir Book"/>
              </a:rPr>
              <a:t>Why Apps </a:t>
            </a:r>
            <a:endParaRPr lang="en-GB" sz="7200" dirty="0">
              <a:solidFill>
                <a:srgbClr val="FF0000"/>
              </a:solidFill>
              <a:latin typeface="Avenir Book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sz="5500" dirty="0" smtClean="0">
                <a:solidFill>
                  <a:srgbClr val="FF0000"/>
                </a:solidFill>
                <a:latin typeface="Avenir Book"/>
              </a:rPr>
              <a:t>Comparing App Types </a:t>
            </a:r>
            <a:endParaRPr lang="en-GB" sz="5500" dirty="0">
              <a:solidFill>
                <a:srgbClr val="FF0000"/>
              </a:solidFill>
              <a:latin typeface="Avenir Book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48759" y="1608083"/>
          <a:ext cx="4572000" cy="439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Web</a:t>
                      </a:r>
                      <a:r>
                        <a:rPr lang="en-GB" baseline="0" dirty="0" smtClean="0"/>
                        <a:t> App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Native</a:t>
                      </a:r>
                      <a:r>
                        <a:rPr lang="en-GB" baseline="0" dirty="0" smtClean="0"/>
                        <a:t> App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Internet</a:t>
                      </a:r>
                      <a:r>
                        <a:rPr lang="en-GB" sz="1200" b="1" baseline="0" dirty="0" smtClean="0"/>
                        <a:t> Access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Required</a:t>
                      </a:r>
                      <a:r>
                        <a:rPr lang="en-GB" sz="1200" baseline="0" dirty="0" smtClean="0"/>
                        <a:t> (in most cases)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Not required</a:t>
                      </a:r>
                      <a:endParaRPr lang="en-GB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Installation/Updates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Hit refresh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Must be deployed or</a:t>
                      </a:r>
                      <a:r>
                        <a:rPr lang="en-GB" sz="1200" baseline="0" dirty="0" smtClean="0"/>
                        <a:t> downloaded</a:t>
                      </a:r>
                      <a:endParaRPr lang="en-GB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User Interface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Browser can be clunky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Responsive and functional</a:t>
                      </a:r>
                      <a:endParaRPr lang="en-GB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Device Compatibility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Platform</a:t>
                      </a:r>
                      <a:r>
                        <a:rPr lang="en-GB" sz="1200" baseline="0" dirty="0" smtClean="0"/>
                        <a:t>-agnostic (can be reformatted to suit any device)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Platform</a:t>
                      </a:r>
                      <a:r>
                        <a:rPr lang="en-GB" sz="1200" baseline="0" dirty="0" smtClean="0"/>
                        <a:t>-dependent, hardware-dependent </a:t>
                      </a:r>
                      <a:endParaRPr lang="en-GB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Development</a:t>
                      </a:r>
                      <a:r>
                        <a:rPr lang="en-GB" sz="1200" b="1" baseline="0" dirty="0" smtClean="0"/>
                        <a:t> Costs 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Reasonable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Higher</a:t>
                      </a:r>
                      <a:endParaRPr lang="en-GB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App</a:t>
                      </a:r>
                      <a:r>
                        <a:rPr lang="en-GB" sz="1200" b="1" baseline="0" dirty="0" smtClean="0"/>
                        <a:t> availability 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Approval</a:t>
                      </a:r>
                      <a:r>
                        <a:rPr lang="en-GB" sz="1200" baseline="0" dirty="0" smtClean="0"/>
                        <a:t> required – app directly accessible to anyone once launched 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Approval (by Apple</a:t>
                      </a:r>
                      <a:r>
                        <a:rPr lang="en-GB" sz="1200" baseline="0" dirty="0" smtClean="0"/>
                        <a:t> App Store, etc.) necessary for app publication </a:t>
                      </a:r>
                      <a:endParaRPr lang="en-GB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Access to hardware sensors 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Access</a:t>
                      </a:r>
                      <a:r>
                        <a:rPr lang="en-GB" sz="1200" baseline="0" dirty="0" smtClean="0"/>
                        <a:t> through browser is limited 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Yes</a:t>
                      </a:r>
                      <a:r>
                        <a:rPr lang="en-GB" sz="1200" baseline="0" dirty="0" smtClean="0"/>
                        <a:t> e.g. Camera, microphone, compass, GPS </a:t>
                      </a:r>
                      <a:endParaRPr lang="en-GB" sz="1200" dirty="0" smtClean="0"/>
                    </a:p>
                    <a:p>
                      <a:pPr algn="ctr"/>
                      <a:endParaRPr lang="en-GB" sz="12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1303"/>
            <a:ext cx="9144000" cy="1143000"/>
          </a:xfrm>
        </p:spPr>
        <p:txBody>
          <a:bodyPr>
            <a:normAutofit/>
          </a:bodyPr>
          <a:lstStyle/>
          <a:p>
            <a:r>
              <a:rPr lang="en-GB" sz="5500" dirty="0" smtClean="0">
                <a:solidFill>
                  <a:srgbClr val="FF0000"/>
                </a:solidFill>
                <a:latin typeface="Avenir Book"/>
              </a:rPr>
              <a:t>Comparing Native Platforms</a:t>
            </a:r>
            <a:endParaRPr lang="en-GB" sz="5500" dirty="0">
              <a:solidFill>
                <a:srgbClr val="FF0000"/>
              </a:solidFill>
              <a:latin typeface="Avenir Book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93103" y="1324303"/>
          <a:ext cx="6784428" cy="4895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1476"/>
                <a:gridCol w="2261476"/>
                <a:gridCol w="2261476"/>
              </a:tblGrid>
              <a:tr h="58206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pPr algn="ctr"/>
                      <a:endParaRPr lang="en-GB" sz="1600" dirty="0" smtClean="0"/>
                    </a:p>
                    <a:p>
                      <a:pPr algn="ctr"/>
                      <a:r>
                        <a:rPr lang="en-GB" sz="1800" dirty="0" smtClean="0"/>
                        <a:t>Android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pPr algn="ctr"/>
                      <a:r>
                        <a:rPr lang="en-GB" dirty="0" err="1" smtClean="0"/>
                        <a:t>iOS</a:t>
                      </a:r>
                      <a:endParaRPr lang="en-GB" dirty="0"/>
                    </a:p>
                  </a:txBody>
                  <a:tcPr/>
                </a:tc>
              </a:tr>
              <a:tr h="793215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Compatibility 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High - Kindle</a:t>
                      </a:r>
                      <a:r>
                        <a:rPr lang="en-GB" sz="1200" baseline="0" dirty="0" smtClean="0"/>
                        <a:t> Fire, LG, HTC, Samsung, Sony, Motorola, Nexus &amp; others (costly)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Low - iPod Touch,</a:t>
                      </a:r>
                      <a:r>
                        <a:rPr lang="en-GB" sz="1200" baseline="0" dirty="0" smtClean="0"/>
                        <a:t> </a:t>
                      </a:r>
                      <a:r>
                        <a:rPr lang="en-GB" sz="1200" baseline="0" dirty="0" err="1" smtClean="0"/>
                        <a:t>iPhone</a:t>
                      </a:r>
                      <a:r>
                        <a:rPr lang="en-GB" sz="1200" baseline="0" dirty="0" smtClean="0"/>
                        <a:t>, </a:t>
                      </a:r>
                      <a:r>
                        <a:rPr lang="en-GB" sz="1200" baseline="0" dirty="0" err="1" smtClean="0"/>
                        <a:t>iPad</a:t>
                      </a:r>
                      <a:r>
                        <a:rPr lang="en-GB" sz="1200" baseline="0" dirty="0" smtClean="0"/>
                        <a:t> (Affordable)</a:t>
                      </a:r>
                      <a:endParaRPr lang="en-GB" sz="1200" dirty="0"/>
                    </a:p>
                  </a:txBody>
                  <a:tcPr anchor="ctr"/>
                </a:tc>
              </a:tr>
              <a:tr h="64933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Customer</a:t>
                      </a:r>
                      <a:r>
                        <a:rPr lang="en-GB" sz="1200" b="1" baseline="0" dirty="0" smtClean="0"/>
                        <a:t> R</a:t>
                      </a:r>
                      <a:r>
                        <a:rPr lang="en-GB" sz="1200" b="1" dirty="0" smtClean="0"/>
                        <a:t>evenue Opportunity 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20%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80%</a:t>
                      </a:r>
                      <a:endParaRPr lang="en-GB" sz="1200" dirty="0"/>
                    </a:p>
                  </a:txBody>
                  <a:tcPr anchor="ctr"/>
                </a:tc>
              </a:tr>
              <a:tr h="614855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Business Revenue Opportunity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25%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75%</a:t>
                      </a:r>
                      <a:endParaRPr lang="en-GB" sz="1200" dirty="0"/>
                    </a:p>
                  </a:txBody>
                  <a:tcPr anchor="ctr"/>
                </a:tc>
              </a:tr>
              <a:tr h="662152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App Policies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Less restrictive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Strict </a:t>
                      </a:r>
                      <a:endParaRPr lang="en-GB" sz="1200" dirty="0"/>
                    </a:p>
                  </a:txBody>
                  <a:tcPr anchor="ctr"/>
                </a:tc>
              </a:tr>
              <a:tr h="662151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App Quality</a:t>
                      </a:r>
                      <a:r>
                        <a:rPr lang="en-GB" sz="1200" b="1" baseline="0" dirty="0" smtClean="0"/>
                        <a:t> 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Lower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Higher</a:t>
                      </a:r>
                      <a:endParaRPr lang="en-GB" sz="1200" dirty="0"/>
                    </a:p>
                  </a:txBody>
                  <a:tcPr anchor="ctr"/>
                </a:tc>
              </a:tr>
              <a:tr h="59909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Coding </a:t>
                      </a:r>
                      <a:r>
                        <a:rPr lang="en-GB" sz="1200" b="1" baseline="0" dirty="0" smtClean="0"/>
                        <a:t> Language 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Java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Objective C</a:t>
                      </a:r>
                      <a:endParaRPr lang="en-GB" sz="12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4034" name="Picture 2" descr="http://blog.appliedis.com/wp-content/uploads/2013/11/android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323867" y="1394335"/>
            <a:ext cx="522900" cy="522900"/>
          </a:xfrm>
          <a:prstGeom prst="rect">
            <a:avLst/>
          </a:prstGeom>
          <a:noFill/>
        </p:spPr>
      </p:pic>
      <p:pic>
        <p:nvPicPr>
          <p:cNvPr id="44036" name="Picture 4" descr="http://www.gameteep.net/wp-content/uploads/2012/10/apple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6783" y="1324303"/>
            <a:ext cx="714376" cy="592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843</Words>
  <Application>Microsoft Macintosh PowerPoint</Application>
  <PresentationFormat>On-screen Show (4:3)</PresentationFormat>
  <Paragraphs>244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Apps </vt:lpstr>
      <vt:lpstr>PowerPoint Presentation</vt:lpstr>
      <vt:lpstr>Comparing App Types </vt:lpstr>
      <vt:lpstr>Comparing Native Platforms</vt:lpstr>
      <vt:lpstr>iOS VS Android </vt:lpstr>
      <vt:lpstr>PowerPoint Presentation</vt:lpstr>
      <vt:lpstr>PowerPoint Presentation</vt:lpstr>
      <vt:lpstr>PowerPoint Presentation</vt:lpstr>
      <vt:lpstr>Idea Generation</vt:lpstr>
      <vt:lpstr>PowerPoint Presentation</vt:lpstr>
      <vt:lpstr>The App Development Process </vt:lpstr>
      <vt:lpstr>Putting Together a Business Case </vt:lpstr>
      <vt:lpstr>Assessing Feasibility </vt:lpstr>
      <vt:lpstr>1. Technical Feasibility </vt:lpstr>
      <vt:lpstr>2.App/Product Feasibility </vt:lpstr>
      <vt:lpstr>3.Marketing Feasibility </vt:lpstr>
      <vt:lpstr>4.Legal Feasibility </vt:lpstr>
      <vt:lpstr>Intellectual Property </vt:lpstr>
      <vt:lpstr>Legal Considerations </vt:lpstr>
      <vt:lpstr>Putting Together a Scoping Document </vt:lpstr>
      <vt:lpstr>PowerPoint Presentation</vt:lpstr>
      <vt:lpstr>Finding an App Developer </vt:lpstr>
      <vt:lpstr>Working With App Developers  </vt:lpstr>
      <vt:lpstr>Financial Considerations </vt:lpstr>
      <vt:lpstr>Development Costs </vt:lpstr>
      <vt:lpstr>Ongoing Costs</vt:lpstr>
      <vt:lpstr>PowerPoint Presentation</vt:lpstr>
      <vt:lpstr>Working With Us Is Simple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Sarah</dc:creator>
  <cp:lastModifiedBy>GINA STEFANINI</cp:lastModifiedBy>
  <cp:revision>2</cp:revision>
  <dcterms:created xsi:type="dcterms:W3CDTF">2015-01-15T16:38:54Z</dcterms:created>
  <dcterms:modified xsi:type="dcterms:W3CDTF">2015-09-15T03:46:09Z</dcterms:modified>
</cp:coreProperties>
</file>