
<file path=[Content_Types].xml><?xml version="1.0" encoding="utf-8"?>
<Types xmlns="http://schemas.openxmlformats.org/package/2006/content-types">
  <Override PartName="/ppt/diagrams/layout2.xml" ContentType="application/vnd.openxmlformats-officedocument.drawingml.diagramLayout+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diagrams/quickStyle2.xml" ContentType="application/vnd.openxmlformats-officedocument.drawingml.diagramStyl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diagrams/drawing2.xml" ContentType="application/vnd.ms-office.drawingml.diagramDrawing+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diagrams/colors2.xml" ContentType="application/vnd.openxmlformats-officedocument.drawingml.diagramColors+xml"/>
  <Override PartName="/ppt/notesSlides/notesSlide2.xml" ContentType="application/vnd.openxmlformats-officedocument.presentationml.notes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Override PartName="/ppt/diagrams/drawing1.xml" ContentType="application/vnd.ms-office.drawingml.diagramDrawing+xml"/>
  <Override PartName="/ppt/slideLayouts/slideLayout6.xml" ContentType="application/vnd.openxmlformats-officedocument.presentationml.slideLayout+xml"/>
  <Default Extension="bin" ContentType="application/vnd.openxmlformats-officedocument.presentationml.printerSettings"/>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0"/>
  </p:notesMasterIdLst>
  <p:handoutMasterIdLst>
    <p:handoutMasterId r:id="rId31"/>
  </p:handoutMasterIdLst>
  <p:sldIdLst>
    <p:sldId id="288" r:id="rId2"/>
    <p:sldId id="272" r:id="rId3"/>
    <p:sldId id="274" r:id="rId4"/>
    <p:sldId id="275" r:id="rId5"/>
    <p:sldId id="278" r:id="rId6"/>
    <p:sldId id="276" r:id="rId7"/>
    <p:sldId id="277" r:id="rId8"/>
    <p:sldId id="259" r:id="rId9"/>
    <p:sldId id="284" r:id="rId10"/>
    <p:sldId id="268" r:id="rId11"/>
    <p:sldId id="283" r:id="rId12"/>
    <p:sldId id="269" r:id="rId13"/>
    <p:sldId id="271" r:id="rId14"/>
    <p:sldId id="270" r:id="rId15"/>
    <p:sldId id="262" r:id="rId16"/>
    <p:sldId id="280" r:id="rId17"/>
    <p:sldId id="281" r:id="rId18"/>
    <p:sldId id="260" r:id="rId19"/>
    <p:sldId id="263" r:id="rId20"/>
    <p:sldId id="264" r:id="rId21"/>
    <p:sldId id="282" r:id="rId22"/>
    <p:sldId id="279" r:id="rId23"/>
    <p:sldId id="265" r:id="rId24"/>
    <p:sldId id="266" r:id="rId25"/>
    <p:sldId id="287" r:id="rId26"/>
    <p:sldId id="286" r:id="rId27"/>
    <p:sldId id="290" r:id="rId28"/>
    <p:sldId id="291" r:id="rId2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0000"/>
    <a:srgbClr val="66FF99"/>
    <a:srgbClr val="937EC8"/>
    <a:srgbClr val="2DE76B"/>
    <a:srgbClr val="BE96D4"/>
    <a:srgbClr val="A897D3"/>
    <a:srgbClr val="396F43"/>
    <a:srgbClr val="00A84C"/>
    <a:srgbClr val="FFFFE7"/>
    <a:srgbClr val="FFFFC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228" autoAdjust="0"/>
    <p:restoredTop sz="89964" autoAdjust="0"/>
  </p:normalViewPr>
  <p:slideViewPr>
    <p:cSldViewPr>
      <p:cViewPr>
        <p:scale>
          <a:sx n="100" d="100"/>
          <a:sy n="100" d="100"/>
        </p:scale>
        <p:origin x="-88"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7" d="100"/>
          <a:sy n="77" d="100"/>
        </p:scale>
        <p:origin x="-1818" y="-72"/>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70D04-429C-4AFF-98C7-7FDAF5F56E0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FB36D26-868A-4000-AE32-56477004F8DF}">
      <dgm:prSet phldrT="[Text]" custT="1"/>
      <dgm:spPr>
        <a:solidFill>
          <a:srgbClr val="A897D3"/>
        </a:solidFill>
        <a:ln cmpd="sng"/>
      </dgm:spPr>
      <dgm:t>
        <a:bodyPr/>
        <a:lstStyle/>
        <a:p>
          <a:r>
            <a:rPr lang="en-US" sz="3200" b="1" dirty="0" smtClean="0">
              <a:solidFill>
                <a:schemeClr val="tx1"/>
              </a:solidFill>
              <a:latin typeface="Andalus" pitchFamily="18" charset="-78"/>
              <a:cs typeface="Andalus" pitchFamily="18" charset="-78"/>
            </a:rPr>
            <a:t>Foster positive relationships with students, families, and between students:</a:t>
          </a:r>
          <a:endParaRPr lang="en-US" sz="3200" dirty="0">
            <a:solidFill>
              <a:schemeClr val="tx1"/>
            </a:solidFill>
            <a:latin typeface="Andalus" pitchFamily="18" charset="-78"/>
            <a:cs typeface="Andalus" pitchFamily="18" charset="-78"/>
          </a:endParaRPr>
        </a:p>
      </dgm:t>
    </dgm:pt>
    <dgm:pt modelId="{D85A015D-5FFD-44E5-85D7-B5B0FE9E256C}" type="parTrans" cxnId="{A1D7D1BE-F7FA-4C1A-90E0-6E90D585A0FF}">
      <dgm:prSet/>
      <dgm:spPr/>
      <dgm:t>
        <a:bodyPr/>
        <a:lstStyle/>
        <a:p>
          <a:endParaRPr lang="en-US"/>
        </a:p>
      </dgm:t>
    </dgm:pt>
    <dgm:pt modelId="{0F9B4776-4A70-46D2-A7AB-3130B1DB4DDD}" type="sibTrans" cxnId="{A1D7D1BE-F7FA-4C1A-90E0-6E90D585A0FF}">
      <dgm:prSet/>
      <dgm:spPr/>
      <dgm:t>
        <a:bodyPr/>
        <a:lstStyle/>
        <a:p>
          <a:endParaRPr lang="en-US"/>
        </a:p>
      </dgm:t>
    </dgm:pt>
    <dgm:pt modelId="{C70C502F-5F4A-42CF-90EA-89F6E462D62F}">
      <dgm:prSet phldrT="[Text]" custT="1"/>
      <dgm:spPr>
        <a:solidFill>
          <a:srgbClr val="A897D3"/>
        </a:solidFill>
        <a:ln cmpd="sng"/>
      </dgm:spPr>
      <dgm:t>
        <a:bodyPr/>
        <a:lstStyle/>
        <a:p>
          <a:pPr algn="l"/>
          <a:r>
            <a:rPr lang="en-US" sz="2400" b="1" dirty="0" smtClean="0">
              <a:solidFill>
                <a:schemeClr val="tx1"/>
              </a:solidFill>
              <a:latin typeface="Andalus" pitchFamily="18" charset="-78"/>
              <a:cs typeface="Andalus" pitchFamily="18" charset="-78"/>
            </a:rPr>
            <a:t>Quality of interactions with children, families, and staff</a:t>
          </a:r>
          <a:endParaRPr lang="en-US" sz="2400" b="1" dirty="0">
            <a:solidFill>
              <a:schemeClr val="tx1"/>
            </a:solidFill>
            <a:latin typeface="Andalus" pitchFamily="18" charset="-78"/>
            <a:cs typeface="Andalus" pitchFamily="18" charset="-78"/>
          </a:endParaRPr>
        </a:p>
      </dgm:t>
    </dgm:pt>
    <dgm:pt modelId="{6FBA6BA9-7C9C-4F0E-BF39-B0B1931F68DB}" type="parTrans" cxnId="{10412CBD-0019-4A6A-A106-1AF9CEB31230}">
      <dgm:prSet/>
      <dgm:spPr>
        <a:solidFill>
          <a:srgbClr val="7030A0"/>
        </a:solidFill>
      </dgm:spPr>
      <dgm:t>
        <a:bodyPr/>
        <a:lstStyle/>
        <a:p>
          <a:endParaRPr lang="en-US" dirty="0"/>
        </a:p>
      </dgm:t>
    </dgm:pt>
    <dgm:pt modelId="{D4370682-BBA5-4241-9FF7-829409E6FE55}" type="sibTrans" cxnId="{10412CBD-0019-4A6A-A106-1AF9CEB31230}">
      <dgm:prSet/>
      <dgm:spPr/>
      <dgm:t>
        <a:bodyPr/>
        <a:lstStyle/>
        <a:p>
          <a:endParaRPr lang="en-US"/>
        </a:p>
      </dgm:t>
    </dgm:pt>
    <dgm:pt modelId="{13D4953D-46B9-41DC-87FF-ADCB74707C30}">
      <dgm:prSet phldrT="[Text]" custT="1"/>
      <dgm:spPr>
        <a:solidFill>
          <a:srgbClr val="A897D3"/>
        </a:solidFill>
        <a:ln cmpd="sng"/>
      </dgm:spPr>
      <dgm:t>
        <a:bodyPr/>
        <a:lstStyle/>
        <a:p>
          <a:pPr algn="l"/>
          <a:r>
            <a:rPr lang="en-US" sz="2400" b="1" dirty="0" smtClean="0">
              <a:solidFill>
                <a:schemeClr val="tx1"/>
              </a:solidFill>
              <a:latin typeface="Andalus" pitchFamily="18" charset="-78"/>
              <a:cs typeface="Andalus" pitchFamily="18" charset="-78"/>
            </a:rPr>
            <a:t>Provide age-appropriate  disability awareness to typically developing peers</a:t>
          </a:r>
          <a:endParaRPr lang="en-US" sz="2400" b="1" dirty="0">
            <a:solidFill>
              <a:schemeClr val="tx1"/>
            </a:solidFill>
            <a:latin typeface="Andalus" pitchFamily="18" charset="-78"/>
            <a:cs typeface="Andalus" pitchFamily="18" charset="-78"/>
          </a:endParaRPr>
        </a:p>
      </dgm:t>
    </dgm:pt>
    <dgm:pt modelId="{0600A1EE-DD20-4E51-914B-301131C9F882}" type="parTrans" cxnId="{ED60F516-3626-4C57-A00E-36E28728498F}">
      <dgm:prSet/>
      <dgm:spPr>
        <a:solidFill>
          <a:srgbClr val="7030A0"/>
        </a:solidFill>
        <a:ln w="6350" cmpd="sng"/>
      </dgm:spPr>
      <dgm:t>
        <a:bodyPr/>
        <a:lstStyle/>
        <a:p>
          <a:endParaRPr lang="en-US" dirty="0"/>
        </a:p>
      </dgm:t>
    </dgm:pt>
    <dgm:pt modelId="{2ABE5F28-9D64-47AB-ABE3-50EA7E538242}" type="sibTrans" cxnId="{ED60F516-3626-4C57-A00E-36E28728498F}">
      <dgm:prSet/>
      <dgm:spPr/>
      <dgm:t>
        <a:bodyPr/>
        <a:lstStyle/>
        <a:p>
          <a:endParaRPr lang="en-US"/>
        </a:p>
      </dgm:t>
    </dgm:pt>
    <dgm:pt modelId="{1CC29110-EBE7-4E0C-A227-B3DA4873D288}">
      <dgm:prSet/>
      <dgm:spPr/>
      <dgm:t>
        <a:bodyPr/>
        <a:lstStyle/>
        <a:p>
          <a:endParaRPr lang="en-US" dirty="0"/>
        </a:p>
      </dgm:t>
    </dgm:pt>
    <dgm:pt modelId="{6D6B5EE5-6709-451B-AEDA-89C27333C4B6}" type="parTrans" cxnId="{74C4C1FB-7095-4647-AF8D-27A4A50CD1C0}">
      <dgm:prSet/>
      <dgm:spPr/>
      <dgm:t>
        <a:bodyPr/>
        <a:lstStyle/>
        <a:p>
          <a:endParaRPr lang="en-US"/>
        </a:p>
      </dgm:t>
    </dgm:pt>
    <dgm:pt modelId="{1080259A-AC06-4513-8712-0613EC892864}" type="sibTrans" cxnId="{74C4C1FB-7095-4647-AF8D-27A4A50CD1C0}">
      <dgm:prSet/>
      <dgm:spPr/>
      <dgm:t>
        <a:bodyPr/>
        <a:lstStyle/>
        <a:p>
          <a:endParaRPr lang="en-US"/>
        </a:p>
      </dgm:t>
    </dgm:pt>
    <dgm:pt modelId="{BE334D84-73CE-4A7C-A9F6-EC4F36B422AF}">
      <dgm:prSet/>
      <dgm:spPr/>
      <dgm:t>
        <a:bodyPr/>
        <a:lstStyle/>
        <a:p>
          <a:endParaRPr lang="en-US" dirty="0"/>
        </a:p>
      </dgm:t>
    </dgm:pt>
    <dgm:pt modelId="{7AD41C9F-4F68-4C0A-BD8A-C9FAD077F3EE}" type="parTrans" cxnId="{45BCADE4-D726-44B3-979D-DF5F4548B79E}">
      <dgm:prSet/>
      <dgm:spPr/>
      <dgm:t>
        <a:bodyPr/>
        <a:lstStyle/>
        <a:p>
          <a:endParaRPr lang="en-US"/>
        </a:p>
      </dgm:t>
    </dgm:pt>
    <dgm:pt modelId="{A142B18B-4ACB-4D0B-8B03-CD8DF8AE47EF}" type="sibTrans" cxnId="{45BCADE4-D726-44B3-979D-DF5F4548B79E}">
      <dgm:prSet/>
      <dgm:spPr/>
      <dgm:t>
        <a:bodyPr/>
        <a:lstStyle/>
        <a:p>
          <a:endParaRPr lang="en-US"/>
        </a:p>
      </dgm:t>
    </dgm:pt>
    <dgm:pt modelId="{09C30493-3C66-46DF-B3CD-A77682DF3435}">
      <dgm:prSet/>
      <dgm:spPr/>
      <dgm:t>
        <a:bodyPr/>
        <a:lstStyle/>
        <a:p>
          <a:endParaRPr lang="en-US" dirty="0"/>
        </a:p>
      </dgm:t>
    </dgm:pt>
    <dgm:pt modelId="{CD047035-3828-4382-83CE-87DC08E9C702}" type="parTrans" cxnId="{F2746142-3F0B-4623-BCAF-EB508404B701}">
      <dgm:prSet/>
      <dgm:spPr/>
      <dgm:t>
        <a:bodyPr/>
        <a:lstStyle/>
        <a:p>
          <a:endParaRPr lang="en-US"/>
        </a:p>
      </dgm:t>
    </dgm:pt>
    <dgm:pt modelId="{1D0DAF52-0098-463E-AD63-37AAAE50CBD6}" type="sibTrans" cxnId="{F2746142-3F0B-4623-BCAF-EB508404B701}">
      <dgm:prSet/>
      <dgm:spPr/>
      <dgm:t>
        <a:bodyPr/>
        <a:lstStyle/>
        <a:p>
          <a:endParaRPr lang="en-US"/>
        </a:p>
      </dgm:t>
    </dgm:pt>
    <dgm:pt modelId="{AFA9F706-35FC-4A0F-BA2B-AF846283D81C}">
      <dgm:prSet/>
      <dgm:spPr/>
      <dgm:t>
        <a:bodyPr/>
        <a:lstStyle/>
        <a:p>
          <a:endParaRPr lang="en-US" dirty="0"/>
        </a:p>
      </dgm:t>
    </dgm:pt>
    <dgm:pt modelId="{B310CC92-3BF9-4585-982B-A9E28CDA4B0D}" type="parTrans" cxnId="{84557DB7-1696-439F-ADC0-AE1F6C7B9EAE}">
      <dgm:prSet/>
      <dgm:spPr/>
      <dgm:t>
        <a:bodyPr/>
        <a:lstStyle/>
        <a:p>
          <a:endParaRPr lang="en-US"/>
        </a:p>
      </dgm:t>
    </dgm:pt>
    <dgm:pt modelId="{B086F9FB-CFEF-4B70-9A38-76904DA6A7ED}" type="sibTrans" cxnId="{84557DB7-1696-439F-ADC0-AE1F6C7B9EAE}">
      <dgm:prSet/>
      <dgm:spPr/>
      <dgm:t>
        <a:bodyPr/>
        <a:lstStyle/>
        <a:p>
          <a:endParaRPr lang="en-US"/>
        </a:p>
      </dgm:t>
    </dgm:pt>
    <dgm:pt modelId="{D078A999-CCFA-4AA6-9EB6-22BF3D457230}" type="pres">
      <dgm:prSet presAssocID="{59F70D04-429C-4AFF-98C7-7FDAF5F56E0C}" presName="cycle" presStyleCnt="0">
        <dgm:presLayoutVars>
          <dgm:chMax val="1"/>
          <dgm:dir/>
          <dgm:animLvl val="ctr"/>
          <dgm:resizeHandles val="exact"/>
        </dgm:presLayoutVars>
      </dgm:prSet>
      <dgm:spPr/>
      <dgm:t>
        <a:bodyPr/>
        <a:lstStyle/>
        <a:p>
          <a:endParaRPr lang="en-US"/>
        </a:p>
      </dgm:t>
    </dgm:pt>
    <dgm:pt modelId="{320224BA-0952-459C-A8B8-BB164AB9B476}" type="pres">
      <dgm:prSet presAssocID="{4FB36D26-868A-4000-AE32-56477004F8DF}" presName="centerShape" presStyleLbl="node0" presStyleIdx="0" presStyleCnt="1" custScaleX="161555" custScaleY="123982" custLinFactNeighborX="-27881" custLinFactNeighborY="-27464"/>
      <dgm:spPr/>
      <dgm:t>
        <a:bodyPr/>
        <a:lstStyle/>
        <a:p>
          <a:endParaRPr lang="en-US"/>
        </a:p>
      </dgm:t>
    </dgm:pt>
    <dgm:pt modelId="{CB6895BA-5A75-4D15-8BEF-E4F0B83EF37A}" type="pres">
      <dgm:prSet presAssocID="{6FBA6BA9-7C9C-4F0E-BF39-B0B1931F68DB}" presName="parTrans" presStyleLbl="bgSibTrans2D1" presStyleIdx="0" presStyleCnt="2" custAng="10870221" custFlipVert="0" custScaleX="39234" custScaleY="32834" custLinFactY="-37781" custLinFactNeighborX="-50130" custLinFactNeighborY="-100000"/>
      <dgm:spPr/>
      <dgm:t>
        <a:bodyPr/>
        <a:lstStyle/>
        <a:p>
          <a:endParaRPr lang="en-US"/>
        </a:p>
      </dgm:t>
    </dgm:pt>
    <dgm:pt modelId="{D6489108-772D-4DD7-9864-025057510903}" type="pres">
      <dgm:prSet presAssocID="{C70C502F-5F4A-42CF-90EA-89F6E462D62F}" presName="node" presStyleLbl="node1" presStyleIdx="0" presStyleCnt="2" custScaleX="117228" custRadScaleRad="83953" custRadScaleInc="119371">
        <dgm:presLayoutVars>
          <dgm:bulletEnabled val="1"/>
        </dgm:presLayoutVars>
      </dgm:prSet>
      <dgm:spPr/>
      <dgm:t>
        <a:bodyPr/>
        <a:lstStyle/>
        <a:p>
          <a:endParaRPr lang="en-US"/>
        </a:p>
      </dgm:t>
    </dgm:pt>
    <dgm:pt modelId="{ECD0623E-97C7-42B3-852D-EFFC769B2C02}" type="pres">
      <dgm:prSet presAssocID="{0600A1EE-DD20-4E51-914B-301131C9F882}" presName="parTrans" presStyleLbl="bgSibTrans2D1" presStyleIdx="1" presStyleCnt="2" custAng="7986050" custFlipVert="1" custScaleX="37155" custScaleY="27735" custLinFactNeighborX="-46505" custLinFactNeighborY="-38896"/>
      <dgm:spPr/>
      <dgm:t>
        <a:bodyPr/>
        <a:lstStyle/>
        <a:p>
          <a:endParaRPr lang="en-US"/>
        </a:p>
      </dgm:t>
    </dgm:pt>
    <dgm:pt modelId="{09CE74A9-563D-4258-B34A-4EF723B550C1}" type="pres">
      <dgm:prSet presAssocID="{13D4953D-46B9-41DC-87FF-ADCB74707C30}" presName="node" presStyleLbl="node1" presStyleIdx="1" presStyleCnt="2" custScaleX="138494" custScaleY="106049" custRadScaleRad="62030" custRadScaleInc="60847">
        <dgm:presLayoutVars>
          <dgm:bulletEnabled val="1"/>
        </dgm:presLayoutVars>
      </dgm:prSet>
      <dgm:spPr/>
      <dgm:t>
        <a:bodyPr/>
        <a:lstStyle/>
        <a:p>
          <a:endParaRPr lang="en-US"/>
        </a:p>
      </dgm:t>
    </dgm:pt>
  </dgm:ptLst>
  <dgm:cxnLst>
    <dgm:cxn modelId="{F2746142-3F0B-4623-BCAF-EB508404B701}" srcId="{59F70D04-429C-4AFF-98C7-7FDAF5F56E0C}" destId="{09C30493-3C66-46DF-B3CD-A77682DF3435}" srcOrd="1" destOrd="0" parTransId="{CD047035-3828-4382-83CE-87DC08E9C702}" sibTransId="{1D0DAF52-0098-463E-AD63-37AAAE50CBD6}"/>
    <dgm:cxn modelId="{45BCADE4-D726-44B3-979D-DF5F4548B79E}" srcId="{59F70D04-429C-4AFF-98C7-7FDAF5F56E0C}" destId="{BE334D84-73CE-4A7C-A9F6-EC4F36B422AF}" srcOrd="2" destOrd="0" parTransId="{7AD41C9F-4F68-4C0A-BD8A-C9FAD077F3EE}" sibTransId="{A142B18B-4ACB-4D0B-8B03-CD8DF8AE47EF}"/>
    <dgm:cxn modelId="{AA2CA796-F54F-4D3A-A78B-CB5BC0A6DD68}" type="presOf" srcId="{59F70D04-429C-4AFF-98C7-7FDAF5F56E0C}" destId="{D078A999-CCFA-4AA6-9EB6-22BF3D457230}" srcOrd="0" destOrd="0" presId="urn:microsoft.com/office/officeart/2005/8/layout/radial4"/>
    <dgm:cxn modelId="{10412CBD-0019-4A6A-A106-1AF9CEB31230}" srcId="{4FB36D26-868A-4000-AE32-56477004F8DF}" destId="{C70C502F-5F4A-42CF-90EA-89F6E462D62F}" srcOrd="0" destOrd="0" parTransId="{6FBA6BA9-7C9C-4F0E-BF39-B0B1931F68DB}" sibTransId="{D4370682-BBA5-4241-9FF7-829409E6FE55}"/>
    <dgm:cxn modelId="{C0BFE90F-31A6-44EB-99B0-4CECFE58CDEE}" type="presOf" srcId="{4FB36D26-868A-4000-AE32-56477004F8DF}" destId="{320224BA-0952-459C-A8B8-BB164AB9B476}" srcOrd="0" destOrd="0" presId="urn:microsoft.com/office/officeart/2005/8/layout/radial4"/>
    <dgm:cxn modelId="{5BF6108D-5A83-42D1-83F5-EAE68274E1CD}" type="presOf" srcId="{0600A1EE-DD20-4E51-914B-301131C9F882}" destId="{ECD0623E-97C7-42B3-852D-EFFC769B2C02}" srcOrd="0" destOrd="0" presId="urn:microsoft.com/office/officeart/2005/8/layout/radial4"/>
    <dgm:cxn modelId="{10D3D5A5-5F64-427E-8F50-AD9932063F95}" type="presOf" srcId="{6FBA6BA9-7C9C-4F0E-BF39-B0B1931F68DB}" destId="{CB6895BA-5A75-4D15-8BEF-E4F0B83EF37A}" srcOrd="0" destOrd="0" presId="urn:microsoft.com/office/officeart/2005/8/layout/radial4"/>
    <dgm:cxn modelId="{84557DB7-1696-439F-ADC0-AE1F6C7B9EAE}" srcId="{59F70D04-429C-4AFF-98C7-7FDAF5F56E0C}" destId="{AFA9F706-35FC-4A0F-BA2B-AF846283D81C}" srcOrd="4" destOrd="0" parTransId="{B310CC92-3BF9-4585-982B-A9E28CDA4B0D}" sibTransId="{B086F9FB-CFEF-4B70-9A38-76904DA6A7ED}"/>
    <dgm:cxn modelId="{3F565B5F-244C-4D78-A7E5-C79F7543A68B}" type="presOf" srcId="{13D4953D-46B9-41DC-87FF-ADCB74707C30}" destId="{09CE74A9-563D-4258-B34A-4EF723B550C1}" srcOrd="0" destOrd="0" presId="urn:microsoft.com/office/officeart/2005/8/layout/radial4"/>
    <dgm:cxn modelId="{A1D7D1BE-F7FA-4C1A-90E0-6E90D585A0FF}" srcId="{59F70D04-429C-4AFF-98C7-7FDAF5F56E0C}" destId="{4FB36D26-868A-4000-AE32-56477004F8DF}" srcOrd="0" destOrd="0" parTransId="{D85A015D-5FFD-44E5-85D7-B5B0FE9E256C}" sibTransId="{0F9B4776-4A70-46D2-A7AB-3130B1DB4DDD}"/>
    <dgm:cxn modelId="{23B2704D-2396-4081-902E-90B2A92768A7}" type="presOf" srcId="{C70C502F-5F4A-42CF-90EA-89F6E462D62F}" destId="{D6489108-772D-4DD7-9864-025057510903}" srcOrd="0" destOrd="0" presId="urn:microsoft.com/office/officeart/2005/8/layout/radial4"/>
    <dgm:cxn modelId="{ED60F516-3626-4C57-A00E-36E28728498F}" srcId="{4FB36D26-868A-4000-AE32-56477004F8DF}" destId="{13D4953D-46B9-41DC-87FF-ADCB74707C30}" srcOrd="1" destOrd="0" parTransId="{0600A1EE-DD20-4E51-914B-301131C9F882}" sibTransId="{2ABE5F28-9D64-47AB-ABE3-50EA7E538242}"/>
    <dgm:cxn modelId="{74C4C1FB-7095-4647-AF8D-27A4A50CD1C0}" srcId="{59F70D04-429C-4AFF-98C7-7FDAF5F56E0C}" destId="{1CC29110-EBE7-4E0C-A227-B3DA4873D288}" srcOrd="3" destOrd="0" parTransId="{6D6B5EE5-6709-451B-AEDA-89C27333C4B6}" sibTransId="{1080259A-AC06-4513-8712-0613EC892864}"/>
    <dgm:cxn modelId="{3454C631-833A-48EE-ACAD-F43B867402F8}" type="presParOf" srcId="{D078A999-CCFA-4AA6-9EB6-22BF3D457230}" destId="{320224BA-0952-459C-A8B8-BB164AB9B476}" srcOrd="0" destOrd="0" presId="urn:microsoft.com/office/officeart/2005/8/layout/radial4"/>
    <dgm:cxn modelId="{0196E2D7-B13E-4C0B-B44B-DEFB11C2AB91}" type="presParOf" srcId="{D078A999-CCFA-4AA6-9EB6-22BF3D457230}" destId="{CB6895BA-5A75-4D15-8BEF-E4F0B83EF37A}" srcOrd="1" destOrd="0" presId="urn:microsoft.com/office/officeart/2005/8/layout/radial4"/>
    <dgm:cxn modelId="{F08C0A4D-7711-4416-9107-72275CE7B569}" type="presParOf" srcId="{D078A999-CCFA-4AA6-9EB6-22BF3D457230}" destId="{D6489108-772D-4DD7-9864-025057510903}" srcOrd="2" destOrd="0" presId="urn:microsoft.com/office/officeart/2005/8/layout/radial4"/>
    <dgm:cxn modelId="{44EB968C-B6BA-439B-8E7A-7B030D174102}" type="presParOf" srcId="{D078A999-CCFA-4AA6-9EB6-22BF3D457230}" destId="{ECD0623E-97C7-42B3-852D-EFFC769B2C02}" srcOrd="3" destOrd="0" presId="urn:microsoft.com/office/officeart/2005/8/layout/radial4"/>
    <dgm:cxn modelId="{371FA91E-423B-4E48-9247-02EAD245AA96}" type="presParOf" srcId="{D078A999-CCFA-4AA6-9EB6-22BF3D457230}" destId="{09CE74A9-563D-4258-B34A-4EF723B550C1}"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5C8C3-E2FA-4A6C-8E5B-FB010224ED81}" type="doc">
      <dgm:prSet loTypeId="urn:microsoft.com/office/officeart/2005/8/layout/pyramid2" loCatId="pyramid" qsTypeId="urn:microsoft.com/office/officeart/2005/8/quickstyle/simple5" qsCatId="simple" csTypeId="urn:microsoft.com/office/officeart/2005/8/colors/accent1_2" csCatId="accent1" phldr="1"/>
      <dgm:spPr/>
    </dgm:pt>
    <dgm:pt modelId="{70CF194F-2772-42B0-BFA2-5FFDDC928921}" type="pres">
      <dgm:prSet presAssocID="{6CE5C8C3-E2FA-4A6C-8E5B-FB010224ED81}" presName="compositeShape" presStyleCnt="0">
        <dgm:presLayoutVars>
          <dgm:dir/>
          <dgm:resizeHandles/>
        </dgm:presLayoutVars>
      </dgm:prSet>
      <dgm:spPr/>
    </dgm:pt>
  </dgm:ptLst>
  <dgm:cxnLst>
    <dgm:cxn modelId="{4033A21F-FA8F-4318-903D-7B282BB97ECE}" type="presOf" srcId="{6CE5C8C3-E2FA-4A6C-8E5B-FB010224ED81}" destId="{70CF194F-2772-42B0-BFA2-5FFDDC928921}" srcOrd="0" destOrd="0" presId="urn:microsoft.com/office/officeart/2005/8/layout/pyramid2"/>
  </dgm:cxnLst>
  <dgm:bg>
    <a:solidFill>
      <a:srgbClr val="00B0F0"/>
    </a:solidFill>
  </dgm:bg>
  <dgm:whole>
    <a:ln>
      <a:solidFill>
        <a:schemeClr val="tx1"/>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0224BA-0952-459C-A8B8-BB164AB9B476}">
      <dsp:nvSpPr>
        <dsp:cNvPr id="0" name=""/>
        <dsp:cNvSpPr/>
      </dsp:nvSpPr>
      <dsp:spPr>
        <a:xfrm>
          <a:off x="0" y="152415"/>
          <a:ext cx="4662598" cy="3578213"/>
        </a:xfrm>
        <a:prstGeom prst="ellipse">
          <a:avLst/>
        </a:prstGeom>
        <a:solidFill>
          <a:srgbClr val="A897D3"/>
        </a:solidFill>
        <a:ln w="254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latin typeface="Andalus" pitchFamily="18" charset="-78"/>
              <a:cs typeface="Andalus" pitchFamily="18" charset="-78"/>
            </a:rPr>
            <a:t>Foster positive relationships with students, families, and between students:</a:t>
          </a:r>
          <a:endParaRPr lang="en-US" sz="3200" kern="1200" dirty="0">
            <a:solidFill>
              <a:schemeClr val="tx1"/>
            </a:solidFill>
            <a:latin typeface="Andalus" pitchFamily="18" charset="-78"/>
            <a:cs typeface="Andalus" pitchFamily="18" charset="-78"/>
          </a:endParaRPr>
        </a:p>
      </dsp:txBody>
      <dsp:txXfrm>
        <a:off x="0" y="152415"/>
        <a:ext cx="4662598" cy="3578213"/>
      </dsp:txXfrm>
    </dsp:sp>
    <dsp:sp modelId="{CB6895BA-5A75-4D15-8BEF-E4F0B83EF37A}">
      <dsp:nvSpPr>
        <dsp:cNvPr id="0" name=""/>
        <dsp:cNvSpPr/>
      </dsp:nvSpPr>
      <dsp:spPr>
        <a:xfrm rot="10977128">
          <a:off x="4349785" y="784328"/>
          <a:ext cx="874153" cy="270069"/>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D6489108-772D-4DD7-9864-025057510903}">
      <dsp:nvSpPr>
        <dsp:cNvPr id="0" name=""/>
        <dsp:cNvSpPr/>
      </dsp:nvSpPr>
      <dsp:spPr>
        <a:xfrm>
          <a:off x="5410210" y="990585"/>
          <a:ext cx="3214123" cy="2193417"/>
        </a:xfrm>
        <a:prstGeom prst="roundRect">
          <a:avLst>
            <a:gd name="adj" fmla="val 10000"/>
          </a:avLst>
        </a:prstGeom>
        <a:solidFill>
          <a:srgbClr val="A897D3"/>
        </a:solidFill>
        <a:ln w="254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Andalus" pitchFamily="18" charset="-78"/>
              <a:cs typeface="Andalus" pitchFamily="18" charset="-78"/>
            </a:rPr>
            <a:t>Quality of interactions with children, families, and staff</a:t>
          </a:r>
          <a:endParaRPr lang="en-US" sz="2400" b="1" kern="1200" dirty="0">
            <a:solidFill>
              <a:schemeClr val="tx1"/>
            </a:solidFill>
            <a:latin typeface="Andalus" pitchFamily="18" charset="-78"/>
            <a:cs typeface="Andalus" pitchFamily="18" charset="-78"/>
          </a:endParaRPr>
        </a:p>
      </dsp:txBody>
      <dsp:txXfrm>
        <a:off x="5410210" y="990585"/>
        <a:ext cx="3214123" cy="2193417"/>
      </dsp:txXfrm>
    </dsp:sp>
    <dsp:sp modelId="{ECD0623E-97C7-42B3-852D-EFFC769B2C02}">
      <dsp:nvSpPr>
        <dsp:cNvPr id="0" name=""/>
        <dsp:cNvSpPr/>
      </dsp:nvSpPr>
      <dsp:spPr>
        <a:xfrm rot="11569011" flipV="1">
          <a:off x="3516670" y="3625515"/>
          <a:ext cx="1110364" cy="228129"/>
        </a:xfrm>
        <a:prstGeom prst="leftArrow">
          <a:avLst>
            <a:gd name="adj1" fmla="val 60000"/>
            <a:gd name="adj2" fmla="val 50000"/>
          </a:avLst>
        </a:prstGeom>
        <a:solidFill>
          <a:srgbClr val="7030A0"/>
        </a:solidFill>
        <a:ln w="6350" cmpd="sng">
          <a:noFill/>
        </a:ln>
        <a:effectLst/>
      </dsp:spPr>
      <dsp:style>
        <a:lnRef idx="0">
          <a:scrgbClr r="0" g="0" b="0"/>
        </a:lnRef>
        <a:fillRef idx="1">
          <a:scrgbClr r="0" g="0" b="0"/>
        </a:fillRef>
        <a:effectRef idx="0">
          <a:scrgbClr r="0" g="0" b="0"/>
        </a:effectRef>
        <a:fontRef idx="minor">
          <a:schemeClr val="lt1"/>
        </a:fontRef>
      </dsp:style>
    </dsp:sp>
    <dsp:sp modelId="{09CE74A9-563D-4258-B34A-4EF723B550C1}">
      <dsp:nvSpPr>
        <dsp:cNvPr id="0" name=""/>
        <dsp:cNvSpPr/>
      </dsp:nvSpPr>
      <dsp:spPr>
        <a:xfrm>
          <a:off x="4800616" y="3733806"/>
          <a:ext cx="3797188" cy="2326096"/>
        </a:xfrm>
        <a:prstGeom prst="roundRect">
          <a:avLst>
            <a:gd name="adj" fmla="val 10000"/>
          </a:avLst>
        </a:prstGeom>
        <a:solidFill>
          <a:srgbClr val="A897D3"/>
        </a:solidFill>
        <a:ln w="254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Andalus" pitchFamily="18" charset="-78"/>
              <a:cs typeface="Andalus" pitchFamily="18" charset="-78"/>
            </a:rPr>
            <a:t>Provide age-appropriate  disability awareness to typically developing peers</a:t>
          </a:r>
          <a:endParaRPr lang="en-US" sz="2400" b="1" kern="1200" dirty="0">
            <a:solidFill>
              <a:schemeClr val="tx1"/>
            </a:solidFill>
            <a:latin typeface="Andalus" pitchFamily="18" charset="-78"/>
            <a:cs typeface="Andalus" pitchFamily="18" charset="-78"/>
          </a:endParaRPr>
        </a:p>
      </dsp:txBody>
      <dsp:txXfrm>
        <a:off x="4800616" y="3733806"/>
        <a:ext cx="3797188" cy="232609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5007DFA-89A1-4524-9CF8-764FF8F67B74}" type="datetimeFigureOut">
              <a:rPr lang="en-US" smtClean="0"/>
              <a:pPr/>
              <a:t>6/3/12</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6BE5C8A-89DD-42FB-9DDA-72FA5E6AD697}"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4216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EA99E52-D014-4949-8BAD-2C64A472BBDD}" type="datetimeFigureOut">
              <a:rPr lang="en-US" smtClean="0"/>
              <a:pPr/>
              <a:t>6/2/12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AC6A8E7-E478-4858-A4D3-360C8266B441}"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967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247522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34550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985208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CAC6A8E7-E478-4858-A4D3-360C8266B441}" type="slidenum">
              <a:rPr lang="en-US" smtClean="0"/>
              <a:pPr/>
              <a:t>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999181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2605070"/>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FF0000"/>
              </a:solidFill>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CAC6A8E7-E478-4858-A4D3-360C8266B441}" type="slidenum">
              <a:rPr lang="en-US" smtClean="0"/>
              <a:pPr/>
              <a:t>14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483353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CAC6A8E7-E478-4858-A4D3-360C8266B441}" type="slidenum">
              <a:rPr lang="en-US" smtClean="0"/>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892992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AC6A8E7-E478-4858-A4D3-360C8266B441}" type="slidenum">
              <a:rPr lang="en-US" smtClean="0"/>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760488"/>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CAC6A8E7-E478-4858-A4D3-360C8266B441}" type="slidenum">
              <a:rPr lang="en-US" smtClean="0"/>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584165"/>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768696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19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536430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106927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4137605"/>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338116"/>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651267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1619809"/>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963180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6A8E7-E478-4858-A4D3-360C8266B441}" type="slidenum">
              <a:rPr lang="en-US" smtClean="0"/>
              <a:pPr/>
              <a:t>26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5784495"/>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AC6A8E7-E478-4858-A4D3-360C8266B441}" type="slidenum">
              <a:rPr lang="en-US" smtClean="0"/>
              <a:pPr/>
              <a:t>27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0771645"/>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424155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710871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     Actively supporting engagement</a:t>
            </a:r>
          </a:p>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982353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r>
              <a:rPr lang="en-US" dirty="0" smtClean="0"/>
              <a:t>J    WHY is it critical to take</a:t>
            </a:r>
            <a:r>
              <a:rPr lang="en-US" baseline="0" dirty="0" smtClean="0"/>
              <a:t> the time and effort  required to develop </a:t>
            </a:r>
            <a:r>
              <a:rPr lang="en-US" sz="1200" b="1" dirty="0" smtClean="0">
                <a:latin typeface="Andalus" pitchFamily="18" charset="-78"/>
                <a:cs typeface="Andalus" pitchFamily="18" charset="-78"/>
              </a:rPr>
              <a:t>Nurturing and Responsive Relationships?  Some may</a:t>
            </a:r>
            <a:r>
              <a:rPr lang="en-US" sz="1200" b="1" baseline="0" dirty="0" smtClean="0">
                <a:latin typeface="Andalus" pitchFamily="18" charset="-78"/>
                <a:cs typeface="Andalus" pitchFamily="18" charset="-78"/>
              </a:rPr>
              <a:t> argue the fact that this takes away </a:t>
            </a:r>
            <a:r>
              <a:rPr lang="en-US" sz="1200" b="1" dirty="0" smtClean="0">
                <a:latin typeface="Andalus" pitchFamily="18" charset="-78"/>
                <a:cs typeface="Andalus" pitchFamily="18" charset="-78"/>
              </a:rPr>
              <a:t> </a:t>
            </a:r>
            <a:r>
              <a:rPr lang="en-US" baseline="0" dirty="0" smtClean="0"/>
              <a:t>from precious instructional time. </a:t>
            </a:r>
          </a:p>
          <a:p>
            <a:pPr eaLnBrk="1" hangingPunct="1">
              <a:spcBef>
                <a:spcPct val="0"/>
              </a:spcBef>
            </a:pPr>
            <a:endParaRPr lang="en-US" dirty="0" smtClean="0"/>
          </a:p>
          <a:p>
            <a:pPr eaLnBrk="1" hangingPunct="1">
              <a:spcBef>
                <a:spcPct val="0"/>
              </a:spcBef>
            </a:pPr>
            <a:r>
              <a:rPr lang="en-US" dirty="0" smtClean="0"/>
              <a:t>Children notice responsive, caring adults and pay particular attention to what such a teacher says &amp; does.  They’ll seek out ways to ensure even more positive attention from the teacher. (Fox, et. al, 2003)</a:t>
            </a:r>
          </a:p>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Lucida Bright" pitchFamily="18" charset="0"/>
                <a:cs typeface="Times New Roman" pitchFamily="18" charset="0"/>
              </a:rPr>
              <a:t>T:</a:t>
            </a:r>
            <a:r>
              <a:rPr lang="en-US" sz="1200" b="1" baseline="0" dirty="0" smtClean="0">
                <a:latin typeface="Lucida Bright" pitchFamily="18" charset="0"/>
                <a:cs typeface="Times New Roman" pitchFamily="18" charset="0"/>
              </a:rPr>
              <a:t> </a:t>
            </a:r>
            <a:r>
              <a:rPr lang="en-US" sz="1200" b="1" dirty="0" smtClean="0">
                <a:latin typeface="Lucida Bright" pitchFamily="18" charset="0"/>
                <a:cs typeface="Times New Roman" pitchFamily="18" charset="0"/>
              </a:rPr>
              <a:t>We believe the classroom climate begins with our own attitude and beliefs…now with that being said we all have our “own” thoughts as</a:t>
            </a:r>
            <a:r>
              <a:rPr lang="en-US" sz="1200" b="1" baseline="0" dirty="0" smtClean="0">
                <a:latin typeface="Lucida Bright" pitchFamily="18" charset="0"/>
                <a:cs typeface="Times New Roman" pitchFamily="18" charset="0"/>
              </a:rPr>
              <a:t> to what a “nurturing and responsive relationship looks like.”  Is someone willing to share their thoughts?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Lucida Bright" pitchFamily="18" charset="0"/>
                <a:cs typeface="Times New Roman" pitchFamily="18" charset="0"/>
              </a:rPr>
              <a:t>WAIT…..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Lucida Bright" pitchFamily="18" charset="0"/>
                <a:cs typeface="Times New Roman" pitchFamily="18" charset="0"/>
              </a:rPr>
              <a:t>T: “Please take a look at the picture and tell me what you see”…</a:t>
            </a:r>
            <a:r>
              <a:rPr lang="en-US" sz="1200" b="0" baseline="0" dirty="0" smtClean="0">
                <a:latin typeface="Lucida Bright" pitchFamily="18" charset="0"/>
                <a:cs typeface="Times New Roman" pitchFamily="18" charset="0"/>
              </a:rPr>
              <a:t>SHARE OUT… Next go over each item in the box.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Lucida Bright" pitchFamily="18" charset="0"/>
                <a:cs typeface="Times New Roman" pitchFamily="18" charset="0"/>
              </a:rPr>
              <a:t>T: “Family members/Braedon &amp; his grandparents visiting the classroom.”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Connections are deepened when we get directly involved with what the children are doing…especially when the activity is child directed…great time to model positive approaches to learning, problem solving, play skills, etc.</a:t>
            </a:r>
            <a:endParaRPr lang="en-US" sz="1200" b="1" baseline="0" dirty="0" smtClean="0">
              <a:latin typeface="Lucida Bright"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latin typeface="Lucida Bright"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Lucida Bright"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3FF7F1B3-8EFD-485D-908C-C61526A8DBCB}"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Lucida Bright" pitchFamily="18" charset="0"/>
                <a:cs typeface="Times New Roman" pitchFamily="18" charset="0"/>
              </a:rPr>
              <a:t>T    Our reactions to daily events and stress dictate the mood of our classrooms. </a:t>
            </a:r>
            <a:r>
              <a:rPr lang="en-US" sz="1200" b="1" i="1" dirty="0" smtClean="0">
                <a:latin typeface="Lucida Bright" pitchFamily="18" charset="0"/>
                <a:cs typeface="Times New Roman" pitchFamily="18" charset="0"/>
              </a:rPr>
              <a:t>Gracie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Lucida Bright" pitchFamily="18" charset="0"/>
                <a:cs typeface="Times New Roman" pitchFamily="18" charset="0"/>
              </a:rPr>
              <a:t>Identify triggers and choose your battles! Remember…Rome was not built in a day!! </a:t>
            </a:r>
            <a:r>
              <a:rPr lang="en-US" sz="1200" b="1" i="1" dirty="0" smtClean="0">
                <a:latin typeface="Lucida Bright" pitchFamily="18" charset="0"/>
                <a:cs typeface="Times New Roman" pitchFamily="18" charset="0"/>
              </a:rPr>
              <a:t>Jeremy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Lucida Bright" pitchFamily="18" charset="0"/>
                <a:cs typeface="Times New Roman" pitchFamily="18" charset="0"/>
              </a:rPr>
              <a:t>Interventions: “You</a:t>
            </a:r>
            <a:r>
              <a:rPr lang="en-US" sz="1200" b="1" baseline="0" dirty="0" smtClean="0">
                <a:latin typeface="Lucida Bright" pitchFamily="18" charset="0"/>
                <a:cs typeface="Times New Roman" pitchFamily="18" charset="0"/>
              </a:rPr>
              <a:t> can’t have one without the other.”</a:t>
            </a:r>
            <a:endParaRPr lang="en-US" sz="1200" b="1" i="1" dirty="0" smtClean="0">
              <a:latin typeface="Lucida Bright"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CAC6A8E7-E478-4858-A4D3-360C8266B44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eaLnBrk="1" hangingPunct="1">
              <a:spcBef>
                <a:spcPct val="0"/>
              </a:spcBef>
            </a:pPr>
            <a:r>
              <a:rPr lang="en-US" dirty="0" smtClean="0"/>
              <a:t>JO CLAIRE</a:t>
            </a:r>
          </a:p>
          <a:p>
            <a:pPr eaLnBrk="1" hangingPunct="1">
              <a:spcBef>
                <a:spcPct val="0"/>
              </a:spcBef>
            </a:pPr>
            <a:r>
              <a:rPr lang="en-US" dirty="0" smtClean="0"/>
              <a:t>Establish relationships – starting with how we greet the children every day – smile, eye contact, touching; model language we want used with other students….(Aiden story)</a:t>
            </a:r>
          </a:p>
          <a:p>
            <a:pPr eaLnBrk="1" hangingPunct="1">
              <a:spcBef>
                <a:spcPct val="0"/>
              </a:spcBef>
            </a:pPr>
            <a:r>
              <a:rPr lang="en-US" dirty="0" smtClean="0"/>
              <a:t>Conscious Discipline:  brain – back seat/front seat analogy  (GRAPHIC?)</a:t>
            </a:r>
          </a:p>
          <a:p>
            <a:pPr eaLnBrk="1" hangingPunct="1">
              <a:spcBef>
                <a:spcPct val="0"/>
              </a:spcBef>
            </a:pPr>
            <a:r>
              <a:rPr lang="en-US" dirty="0" smtClean="0"/>
              <a:t>Tiffany: conferences….the parent that just “SHOWS UP”</a:t>
            </a:r>
          </a:p>
        </p:txBody>
      </p:sp>
      <p:sp>
        <p:nvSpPr>
          <p:cNvPr id="4" name="Slide Number Placeholder 3"/>
          <p:cNvSpPr>
            <a:spLocks noGrp="1"/>
          </p:cNvSpPr>
          <p:nvPr>
            <p:ph type="sldNum" sz="quarter" idx="10"/>
          </p:nvPr>
        </p:nvSpPr>
        <p:spPr/>
        <p:txBody>
          <a:bodyPr/>
          <a:lstStyle/>
          <a:p>
            <a:fld id="{CAC6A8E7-E478-4858-A4D3-360C8266B441}" type="slidenum">
              <a:rPr lang="en-US" smtClean="0"/>
              <a:pPr/>
              <a:t>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135199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6A8E7-E478-4858-A4D3-360C8266B441}" type="slidenum">
              <a:rPr lang="en-US" smtClean="0"/>
              <a:pPr/>
              <a:t>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964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4AE56-7B39-42B9-80D2-05B64001483E}" type="datetimeFigureOut">
              <a:rPr lang="en-US" smtClean="0"/>
              <a:pPr/>
              <a:t>6/2/12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747F7-5ADC-422E-8A7D-64975845F2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4"/>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4AE56-7B39-42B9-80D2-05B64001483E}" type="datetimeFigureOut">
              <a:rPr lang="en-US" smtClean="0"/>
              <a:pPr/>
              <a:t>6/2/12</a:t>
            </a:fld>
            <a:endParaRPr lang="en-US" dirty="0"/>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747F7-5ADC-422E-8A7D-64975845F2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www.kansasasd.com/node/9" TargetMode="External"/><Relationship Id="rId4" Type="http://schemas.openxmlformats.org/officeDocument/2006/relationships/hyperlink" Target="http://kidscandream.webs.com/page13.htm" TargetMode="External"/><Relationship Id="rId5" Type="http://schemas.openxmlformats.org/officeDocument/2006/relationships/hyperlink" Target="http://www.speakingofspeech.com/" TargetMode="External"/><Relationship Id="rId6" Type="http://schemas.openxmlformats.org/officeDocument/2006/relationships/hyperlink" Target="http://www.sandbox-learning.com/" TargetMode="External"/><Relationship Id="rId7" Type="http://schemas.openxmlformats.org/officeDocument/2006/relationships/hyperlink" Target="http://www.patrickecker.org/" TargetMode="External"/><Relationship Id="rId8" Type="http://schemas.openxmlformats.org/officeDocument/2006/relationships/hyperlink" Target="http://www.polyxo.com/visualsupport/" TargetMode="External"/><Relationship Id="rId9" Type="http://schemas.openxmlformats.org/officeDocument/2006/relationships/hyperlink" Target="http://www.setbc.org/pictureset/" TargetMode="External"/><Relationship Id="rId10" Type="http://schemas.openxmlformats.org/officeDocument/2006/relationships/hyperlink" Target="http://www.do2learn.com/picturecards/printcards/index.htm"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csefel.vanderbilt.edu/" TargetMode="External"/><Relationship Id="rId4" Type="http://schemas.openxmlformats.org/officeDocument/2006/relationships/hyperlink" Target="http://www.challengingbehavior.org/index.htm" TargetMode="External"/><Relationship Id="rId5" Type="http://schemas.openxmlformats.org/officeDocument/2006/relationships/hyperlink" Target="http://consciousdiscipline.com/" TargetMode="External"/><Relationship Id="rId6" Type="http://schemas.openxmlformats.org/officeDocument/2006/relationships/hyperlink" Target="http://prekese.dadeschools.net/consciousdiscipline.html" TargetMode="External"/><Relationship Id="rId7" Type="http://schemas.openxmlformats.org/officeDocument/2006/relationships/hyperlink" Target="http://www.consciousdiscipline.com/" TargetMode="External"/><Relationship Id="rId8" Type="http://schemas.openxmlformats.org/officeDocument/2006/relationships/hyperlink" Target="http://www.amazon.com/" TargetMode="External"/><Relationship Id="rId9"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62200"/>
            <a:ext cx="5638800" cy="1600200"/>
          </a:xfrm>
          <a:solidFill>
            <a:srgbClr val="937EC8"/>
          </a:solidFill>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sz="2800" b="1" dirty="0" smtClean="0">
                <a:solidFill>
                  <a:schemeClr val="tx1"/>
                </a:solidFill>
                <a:latin typeface="Andalus" pitchFamily="18" charset="-78"/>
                <a:cs typeface="Andalus" pitchFamily="18" charset="-78"/>
              </a:rPr>
              <a:t>This Is How We Do It – Strategies For Preventing  Challenging Behavior </a:t>
            </a:r>
            <a:endParaRPr lang="en-US" sz="2800" b="1" dirty="0">
              <a:solidFill>
                <a:schemeClr val="tx1"/>
              </a:solidFill>
              <a:effectLst>
                <a:outerShdw blurRad="38100" dist="38100" dir="2700000" algn="tl">
                  <a:srgbClr val="000000">
                    <a:alpha val="43137"/>
                  </a:srgbClr>
                </a:outerShdw>
              </a:effectLst>
              <a:latin typeface="Andalus" pitchFamily="18" charset="-78"/>
              <a:cs typeface="Andalus" pitchFamily="18" charset="-78"/>
            </a:endParaRPr>
          </a:p>
        </p:txBody>
      </p:sp>
      <p:pic>
        <p:nvPicPr>
          <p:cNvPr id="1027" name="Picture 3"/>
          <p:cNvPicPr>
            <a:picLocks noChangeAspect="1" noChangeArrowheads="1"/>
          </p:cNvPicPr>
          <p:nvPr/>
        </p:nvPicPr>
        <p:blipFill>
          <a:blip r:embed="rId3" cstate="print"/>
          <a:srcRect/>
          <a:stretch>
            <a:fillRect/>
          </a:stretch>
        </p:blipFill>
        <p:spPr bwMode="auto">
          <a:xfrm>
            <a:off x="4623369" y="4114800"/>
            <a:ext cx="4520635" cy="2538714"/>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rot="10800000">
            <a:off x="-228600" y="0"/>
            <a:ext cx="54102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Diagram 4"/>
          <p:cNvGraphicFramePr/>
          <p:nvPr/>
        </p:nvGraphicFramePr>
        <p:xfrm>
          <a:off x="304800" y="609600"/>
          <a:ext cx="9144000" cy="6553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1086348"/>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4724400" cy="6096000"/>
          </a:xfrm>
        </p:spPr>
        <p:txBody>
          <a:bodyPr>
            <a:normAutofit fontScale="92500" lnSpcReduction="10000"/>
          </a:bodyPr>
          <a:lstStyle/>
          <a:p>
            <a:pPr marL="285750" indent="-285750"/>
            <a:endParaRPr lang="en-US" b="1" dirty="0" smtClean="0">
              <a:latin typeface="Andalus" pitchFamily="18" charset="-78"/>
              <a:cs typeface="Andalus" pitchFamily="18" charset="-78"/>
            </a:endParaRPr>
          </a:p>
          <a:p>
            <a:pPr marL="285750" indent="-285750"/>
            <a:r>
              <a:rPr lang="en-US" b="1" dirty="0" smtClean="0">
                <a:latin typeface="Andalus" pitchFamily="18" charset="-78"/>
                <a:cs typeface="Andalus" pitchFamily="18" charset="-78"/>
              </a:rPr>
              <a:t>Fostering </a:t>
            </a:r>
            <a:r>
              <a:rPr lang="en-US" b="1" dirty="0">
                <a:latin typeface="Andalus" pitchFamily="18" charset="-78"/>
                <a:cs typeface="Andalus" pitchFamily="18" charset="-78"/>
              </a:rPr>
              <a:t>an interdependence among students in the </a:t>
            </a:r>
            <a:r>
              <a:rPr lang="en-US" b="1" dirty="0" smtClean="0">
                <a:latin typeface="Andalus" pitchFamily="18" charset="-78"/>
                <a:cs typeface="Andalus" pitchFamily="18" charset="-78"/>
              </a:rPr>
              <a:t>classroom</a:t>
            </a:r>
          </a:p>
          <a:p>
            <a:pPr marL="0" indent="0">
              <a:buNone/>
            </a:pPr>
            <a:endParaRPr lang="en-US" b="1" dirty="0" smtClean="0">
              <a:latin typeface="Andalus" pitchFamily="18" charset="-78"/>
              <a:cs typeface="Andalus" pitchFamily="18" charset="-78"/>
            </a:endParaRPr>
          </a:p>
          <a:p>
            <a:pPr marL="0" indent="0">
              <a:buNone/>
            </a:pPr>
            <a:endParaRPr lang="en-US" b="1" dirty="0">
              <a:latin typeface="Andalus" pitchFamily="18" charset="-78"/>
              <a:cs typeface="Andalus" pitchFamily="18" charset="-78"/>
            </a:endParaRPr>
          </a:p>
          <a:p>
            <a:r>
              <a:rPr lang="en-US" b="1" dirty="0">
                <a:latin typeface="Andalus" pitchFamily="18" charset="-78"/>
                <a:cs typeface="Andalus" pitchFamily="18" charset="-78"/>
              </a:rPr>
              <a:t>Maintaining our classroom communities by collaborating with and involving families throughout the </a:t>
            </a:r>
            <a:r>
              <a:rPr lang="en-US" b="1" dirty="0" smtClean="0">
                <a:latin typeface="Andalus" pitchFamily="18" charset="-78"/>
                <a:cs typeface="Andalus" pitchFamily="18" charset="-78"/>
              </a:rPr>
              <a:t>year</a:t>
            </a:r>
            <a:endParaRPr lang="en-US" b="1" dirty="0">
              <a:latin typeface="Andalus" pitchFamily="18" charset="-78"/>
              <a:cs typeface="Andalus" pitchFamily="18"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3429000"/>
            <a:ext cx="352044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7800" y="457200"/>
            <a:ext cx="3456432"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0605126"/>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019800" cy="1143000"/>
          </a:xfrm>
          <a:solidFill>
            <a:srgbClr val="2DE76B"/>
          </a:solidFill>
          <a:ln w="38100">
            <a:solidFill>
              <a:schemeClr val="tx1"/>
            </a:solidFill>
          </a:ln>
        </p:spPr>
        <p:txBody>
          <a:bodyPr>
            <a:noAutofit/>
          </a:bodyPr>
          <a:lstStyle/>
          <a:p>
            <a:r>
              <a:rPr lang="en-US" sz="3600" b="1" dirty="0">
                <a:latin typeface="Andalus" pitchFamily="18" charset="-78"/>
                <a:cs typeface="Andalus" pitchFamily="18" charset="-78"/>
              </a:rPr>
              <a:t>High Quality Supportive Environments</a:t>
            </a:r>
          </a:p>
        </p:txBody>
      </p:sp>
      <p:sp>
        <p:nvSpPr>
          <p:cNvPr id="4" name="Content Placeholder 2"/>
          <p:cNvSpPr txBox="1">
            <a:spLocks/>
          </p:cNvSpPr>
          <p:nvPr/>
        </p:nvSpPr>
        <p:spPr>
          <a:xfrm>
            <a:off x="457200" y="2438403"/>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5" name="Content Placeholder 2"/>
          <p:cNvSpPr txBox="1">
            <a:spLocks/>
          </p:cNvSpPr>
          <p:nvPr/>
        </p:nvSpPr>
        <p:spPr>
          <a:xfrm>
            <a:off x="381000" y="1447800"/>
            <a:ext cx="8077200" cy="2590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b="1" dirty="0" smtClean="0">
                <a:latin typeface="Andalus" pitchFamily="18" charset="-78"/>
                <a:cs typeface="Andalus" pitchFamily="18" charset="-78"/>
              </a:rPr>
              <a:t>Physical room arrangement</a:t>
            </a:r>
          </a:p>
          <a:p>
            <a:pPr marL="342900" lvl="1" indent="-342900">
              <a:buNone/>
            </a:pPr>
            <a:r>
              <a:rPr lang="en-US" b="1" dirty="0" smtClean="0">
                <a:latin typeface="Andalus" pitchFamily="18" charset="-78"/>
                <a:cs typeface="Andalus" pitchFamily="18" charset="-78"/>
              </a:rPr>
              <a:t>Schedules</a:t>
            </a:r>
          </a:p>
          <a:p>
            <a:pPr marL="342900" lvl="1" indent="-342900">
              <a:buNone/>
            </a:pPr>
            <a:r>
              <a:rPr lang="en-US" b="1" dirty="0" smtClean="0">
                <a:latin typeface="Andalus" pitchFamily="18" charset="-78"/>
                <a:cs typeface="Andalus" pitchFamily="18" charset="-78"/>
              </a:rPr>
              <a:t>Teaching </a:t>
            </a:r>
            <a:r>
              <a:rPr lang="en-US" b="1" dirty="0">
                <a:latin typeface="Andalus" pitchFamily="18" charset="-78"/>
                <a:cs typeface="Andalus" pitchFamily="18" charset="-78"/>
              </a:rPr>
              <a:t>routines from </a:t>
            </a:r>
            <a:r>
              <a:rPr lang="en-US" b="1" dirty="0" smtClean="0">
                <a:latin typeface="Andalus" pitchFamily="18" charset="-78"/>
                <a:cs typeface="Andalus" pitchFamily="18" charset="-78"/>
              </a:rPr>
              <a:t>the beginning </a:t>
            </a:r>
            <a:r>
              <a:rPr lang="en-US" b="1" dirty="0">
                <a:latin typeface="Andalus" pitchFamily="18" charset="-78"/>
                <a:cs typeface="Andalus" pitchFamily="18" charset="-78"/>
              </a:rPr>
              <a:t>of the </a:t>
            </a:r>
            <a:r>
              <a:rPr lang="en-US" b="1" dirty="0" smtClean="0">
                <a:latin typeface="Andalus" pitchFamily="18" charset="-78"/>
                <a:cs typeface="Andalus" pitchFamily="18" charset="-78"/>
              </a:rPr>
              <a:t>year</a:t>
            </a:r>
          </a:p>
          <a:p>
            <a:pPr marL="742950" lvl="2" indent="-342900"/>
            <a:r>
              <a:rPr lang="en-US" b="1" dirty="0" smtClean="0">
                <a:latin typeface="Andalus" pitchFamily="18" charset="-78"/>
                <a:cs typeface="Andalus" pitchFamily="18" charset="-78"/>
              </a:rPr>
              <a:t>And reteach, again, and again!!</a:t>
            </a:r>
          </a:p>
          <a:p>
            <a:pPr marL="742950" lvl="2" indent="-342900"/>
            <a:r>
              <a:rPr lang="en-US" b="1" dirty="0" smtClean="0">
                <a:latin typeface="Andalus" pitchFamily="18" charset="-78"/>
                <a:cs typeface="Andalus" pitchFamily="18" charset="-78"/>
              </a:rPr>
              <a:t>Model….model again….model again……and be patient </a:t>
            </a:r>
            <a:endParaRPr lang="en-US" b="1" dirty="0">
              <a:latin typeface="Andalus" pitchFamily="18" charset="-78"/>
              <a:cs typeface="Andalus" pitchFamily="18" charset="-7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43003" y="4114802"/>
            <a:ext cx="6283740" cy="2536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6233871"/>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3" y="152403"/>
            <a:ext cx="3842775" cy="2240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p:cNvPicPr>
            <a:picLocks noChangeAspect="1" noChangeArrowheads="1"/>
          </p:cNvPicPr>
          <p:nvPr/>
        </p:nvPicPr>
        <p:blipFill>
          <a:blip r:embed="rId4" cstate="print"/>
          <a:srcRect/>
          <a:stretch>
            <a:fillRect/>
          </a:stretch>
        </p:blipFill>
        <p:spPr bwMode="auto">
          <a:xfrm>
            <a:off x="381000" y="4572000"/>
            <a:ext cx="4111352"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5" cstate="print"/>
          <a:srcRect l="38145"/>
          <a:stretch>
            <a:fillRect/>
          </a:stretch>
        </p:blipFill>
        <p:spPr bwMode="auto">
          <a:xfrm>
            <a:off x="4953000" y="3200400"/>
            <a:ext cx="3953976"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228600" y="3"/>
            <a:ext cx="4876800" cy="4909036"/>
          </a:xfrm>
          <a:prstGeom prst="rect">
            <a:avLst/>
          </a:prstGeom>
        </p:spPr>
        <p:txBody>
          <a:bodyPr wrap="square">
            <a:spAutoFit/>
          </a:bodyPr>
          <a:lstStyle/>
          <a:p>
            <a:pPr>
              <a:spcAft>
                <a:spcPts val="600"/>
              </a:spcAft>
              <a:buFont typeface="Arial" pitchFamily="34" charset="0"/>
              <a:buChar char="•"/>
            </a:pPr>
            <a:r>
              <a:rPr lang="en-US" sz="2800" dirty="0" smtClean="0">
                <a:ln>
                  <a:solidFill>
                    <a:sysClr val="windowText" lastClr="000000"/>
                  </a:solidFill>
                </a:ln>
                <a:latin typeface="Andalus" pitchFamily="18" charset="-78"/>
                <a:cs typeface="Andalus" pitchFamily="18" charset="-78"/>
              </a:rPr>
              <a:t>Planning and providing children with engaging activities</a:t>
            </a:r>
          </a:p>
          <a:p>
            <a:pPr lvl="0">
              <a:spcAft>
                <a:spcPts val="600"/>
              </a:spcAft>
              <a:buFont typeface="Arial" pitchFamily="34" charset="0"/>
              <a:buChar char="•"/>
            </a:pPr>
            <a:endParaRPr lang="en-US" sz="2800" b="1" spc="-150" dirty="0" smtClean="0">
              <a:latin typeface="Andalus" pitchFamily="18" charset="-78"/>
              <a:cs typeface="Andalus" pitchFamily="18" charset="-78"/>
            </a:endParaRPr>
          </a:p>
          <a:p>
            <a:pPr lvl="0">
              <a:spcAft>
                <a:spcPts val="600"/>
              </a:spcAft>
              <a:buFont typeface="Arial" pitchFamily="34" charset="0"/>
              <a:buChar char="•"/>
            </a:pPr>
            <a:r>
              <a:rPr lang="en-US" sz="2800" b="1" spc="-150" dirty="0" smtClean="0">
                <a:latin typeface="Andalus" pitchFamily="18" charset="-78"/>
                <a:cs typeface="Andalus" pitchFamily="18" charset="-78"/>
              </a:rPr>
              <a:t>Praise/Correction Ratio:  5:1 </a:t>
            </a:r>
          </a:p>
          <a:p>
            <a:pPr lvl="0">
              <a:buFont typeface="Arial" pitchFamily="34" charset="0"/>
              <a:buChar char="•"/>
            </a:pPr>
            <a:endParaRPr lang="en-US" sz="2800" b="1" dirty="0" smtClean="0">
              <a:latin typeface="Andalus" pitchFamily="18" charset="-78"/>
              <a:cs typeface="Andalus" pitchFamily="18" charset="-78"/>
            </a:endParaRPr>
          </a:p>
          <a:p>
            <a:pPr lvl="0">
              <a:buFont typeface="Arial" pitchFamily="34" charset="0"/>
              <a:buChar char="•"/>
            </a:pPr>
            <a:r>
              <a:rPr lang="en-US" sz="2800" b="1" dirty="0" smtClean="0">
                <a:latin typeface="Andalus" pitchFamily="18" charset="-78"/>
                <a:cs typeface="Andalus" pitchFamily="18" charset="-78"/>
              </a:rPr>
              <a:t>Having a system /routine for positive and negative behavior.</a:t>
            </a:r>
          </a:p>
          <a:p>
            <a:pPr lvl="0">
              <a:buFont typeface="Arial" pitchFamily="34" charset="0"/>
              <a:buChar char="•"/>
            </a:pPr>
            <a:endParaRPr lang="en-US" sz="2800" b="1" dirty="0" smtClean="0">
              <a:latin typeface="Andalus" pitchFamily="18" charset="-78"/>
              <a:cs typeface="Andalus" pitchFamily="18" charset="-78"/>
            </a:endParaRPr>
          </a:p>
          <a:p>
            <a:pPr lvl="0">
              <a:buFont typeface="Arial" pitchFamily="34" charset="0"/>
              <a:buChar char="•"/>
            </a:pPr>
            <a:r>
              <a:rPr lang="en-US" sz="2800" b="1" dirty="0" smtClean="0">
                <a:latin typeface="Andalus" pitchFamily="18" charset="-78"/>
                <a:cs typeface="Andalus" pitchFamily="18" charset="-78"/>
              </a:rPr>
              <a:t>BE CONSISTENT</a:t>
            </a:r>
            <a:endParaRPr lang="en-US" sz="2800" dirty="0" smtClean="0">
              <a:latin typeface="Andalus" pitchFamily="18" charset="-78"/>
              <a:cs typeface="Andalus" pitchFamily="18" charset="-78"/>
            </a:endParaRPr>
          </a:p>
          <a:p>
            <a:pPr lvl="0">
              <a:spcAft>
                <a:spcPts val="600"/>
              </a:spcAft>
            </a:pPr>
            <a:endParaRPr lang="en-US" b="1" spc="-150" dirty="0">
              <a:latin typeface="Andalus" pitchFamily="18" charset="-78"/>
              <a:cs typeface="Andalus" pitchFamily="18" charset="-7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7052887"/>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1524000"/>
          </a:xfrm>
        </p:spPr>
        <p:txBody>
          <a:bodyPr tIns="0">
            <a:normAutofit fontScale="25000" lnSpcReduction="20000"/>
          </a:bodyPr>
          <a:lstStyle/>
          <a:p>
            <a:pPr>
              <a:lnSpc>
                <a:spcPct val="120000"/>
              </a:lnSpc>
              <a:spcBef>
                <a:spcPts val="600"/>
              </a:spcBef>
            </a:pPr>
            <a:endParaRPr lang="en-US" sz="4000" b="1" dirty="0" smtClean="0"/>
          </a:p>
          <a:p>
            <a:pPr marL="0">
              <a:lnSpc>
                <a:spcPct val="120000"/>
              </a:lnSpc>
              <a:spcBef>
                <a:spcPts val="600"/>
              </a:spcBef>
              <a:buNone/>
            </a:pPr>
            <a:r>
              <a:rPr lang="en-US" sz="11200" b="1" dirty="0">
                <a:latin typeface="Andalus" pitchFamily="18" charset="-78"/>
                <a:cs typeface="Andalus" pitchFamily="18" charset="-78"/>
              </a:rPr>
              <a:t>C</a:t>
            </a:r>
            <a:r>
              <a:rPr lang="en-US" sz="11200" b="1" dirty="0" smtClean="0">
                <a:latin typeface="Andalus" pitchFamily="18" charset="-78"/>
                <a:cs typeface="Andalus" pitchFamily="18" charset="-78"/>
              </a:rPr>
              <a:t>ollaborating and providing families  with </a:t>
            </a:r>
            <a:r>
              <a:rPr lang="en-US" sz="11200" b="1" dirty="0">
                <a:latin typeface="Andalus" pitchFamily="18" charset="-78"/>
                <a:cs typeface="Andalus" pitchFamily="18" charset="-78"/>
              </a:rPr>
              <a:t>information </a:t>
            </a:r>
            <a:r>
              <a:rPr lang="en-US" sz="11200" b="1" dirty="0" smtClean="0">
                <a:latin typeface="Andalus" pitchFamily="18" charset="-78"/>
                <a:cs typeface="Andalus" pitchFamily="18" charset="-78"/>
              </a:rPr>
              <a:t>to empower </a:t>
            </a:r>
            <a:r>
              <a:rPr lang="en-US" sz="11200" b="1" dirty="0">
                <a:latin typeface="Andalus" pitchFamily="18" charset="-78"/>
                <a:cs typeface="Andalus" pitchFamily="18" charset="-78"/>
              </a:rPr>
              <a:t>them </a:t>
            </a:r>
            <a:r>
              <a:rPr lang="en-US" sz="11200" b="1" dirty="0" smtClean="0">
                <a:latin typeface="Andalus" pitchFamily="18" charset="-78"/>
                <a:cs typeface="Andalus" pitchFamily="18" charset="-78"/>
              </a:rPr>
              <a:t>and to </a:t>
            </a:r>
            <a:r>
              <a:rPr lang="en-US" sz="11200" b="1" dirty="0">
                <a:latin typeface="Andalus" pitchFamily="18" charset="-78"/>
                <a:cs typeface="Andalus" pitchFamily="18" charset="-78"/>
              </a:rPr>
              <a:t>provide the most </a:t>
            </a:r>
            <a:r>
              <a:rPr lang="en-US" sz="11200" b="1" dirty="0" smtClean="0">
                <a:latin typeface="Andalus" pitchFamily="18" charset="-78"/>
                <a:cs typeface="Andalus" pitchFamily="18" charset="-78"/>
              </a:rPr>
              <a:t>supportive environment </a:t>
            </a:r>
            <a:r>
              <a:rPr lang="en-US" sz="11200" b="1" dirty="0">
                <a:latin typeface="Andalus" pitchFamily="18" charset="-78"/>
                <a:cs typeface="Andalus" pitchFamily="18" charset="-78"/>
              </a:rPr>
              <a:t>at home as </a:t>
            </a:r>
            <a:r>
              <a:rPr lang="en-US" sz="11200" b="1" dirty="0" smtClean="0">
                <a:latin typeface="Andalus" pitchFamily="18" charset="-78"/>
                <a:cs typeface="Andalus" pitchFamily="18" charset="-78"/>
              </a:rPr>
              <a:t>possible.</a:t>
            </a:r>
          </a:p>
          <a:p>
            <a:endParaRPr lang="en-US" b="1" dirty="0"/>
          </a:p>
        </p:txBody>
      </p:sp>
      <p:pic>
        <p:nvPicPr>
          <p:cNvPr id="7170" name="Picture 2"/>
          <p:cNvPicPr>
            <a:picLocks noChangeAspect="1" noChangeArrowheads="1"/>
          </p:cNvPicPr>
          <p:nvPr/>
        </p:nvPicPr>
        <p:blipFill>
          <a:blip r:embed="rId3" cstate="print"/>
          <a:srcRect l="2665" r="4044"/>
          <a:stretch>
            <a:fillRect/>
          </a:stretch>
        </p:blipFill>
        <p:spPr bwMode="auto">
          <a:xfrm>
            <a:off x="152400" y="1676400"/>
            <a:ext cx="3120957" cy="4191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28000"/>
          <a:stretch>
            <a:fillRect/>
          </a:stretch>
        </p:blipFill>
        <p:spPr bwMode="auto">
          <a:xfrm>
            <a:off x="6553200" y="1295402"/>
            <a:ext cx="2590800" cy="4797777"/>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a:stretch>
            <a:fillRect/>
          </a:stretch>
        </p:blipFill>
        <p:spPr bwMode="auto">
          <a:xfrm>
            <a:off x="3276603" y="2301622"/>
            <a:ext cx="3260396" cy="4556378"/>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2135545"/>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09800"/>
          </a:xfrm>
          <a:solidFill>
            <a:schemeClr val="tx2">
              <a:lumMod val="40000"/>
              <a:lumOff val="60000"/>
            </a:schemeClr>
          </a:solidFill>
        </p:spPr>
        <p:txBody>
          <a:bodyPr>
            <a:noAutofit/>
          </a:bodyPr>
          <a:lstStyle/>
          <a:p>
            <a:pPr marL="285750" indent="-285750"/>
            <a:r>
              <a:rPr lang="en-US" sz="4000" b="1" dirty="0" smtClean="0">
                <a:latin typeface="Andalus" pitchFamily="18" charset="-78"/>
                <a:cs typeface="Andalus" pitchFamily="18" charset="-78"/>
              </a:rPr>
              <a:t>Modifications/Adaptations </a:t>
            </a:r>
            <a:r>
              <a:rPr lang="en-US" sz="4000" b="1" dirty="0">
                <a:latin typeface="Andalus" pitchFamily="18" charset="-78"/>
                <a:cs typeface="Andalus" pitchFamily="18" charset="-78"/>
              </a:rPr>
              <a:t>to the </a:t>
            </a:r>
            <a:r>
              <a:rPr lang="en-US" sz="4000" b="1" dirty="0" smtClean="0">
                <a:latin typeface="Andalus" pitchFamily="18" charset="-78"/>
                <a:cs typeface="Andalus" pitchFamily="18" charset="-78"/>
              </a:rPr>
              <a:t>Environment</a:t>
            </a:r>
            <a:r>
              <a:rPr lang="en-US" sz="4000" b="1" dirty="0">
                <a:latin typeface="Andalus" pitchFamily="18" charset="-78"/>
                <a:cs typeface="Andalus" pitchFamily="18" charset="-78"/>
              </a:rPr>
              <a:t>, </a:t>
            </a:r>
            <a:r>
              <a:rPr lang="en-US" sz="4000" b="1" dirty="0" smtClean="0">
                <a:latin typeface="Andalus" pitchFamily="18" charset="-78"/>
                <a:cs typeface="Andalus" pitchFamily="18" charset="-78"/>
              </a:rPr>
              <a:t>Activities</a:t>
            </a:r>
            <a:r>
              <a:rPr lang="en-US" sz="4000" b="1" dirty="0">
                <a:latin typeface="Andalus" pitchFamily="18" charset="-78"/>
                <a:cs typeface="Andalus" pitchFamily="18" charset="-78"/>
              </a:rPr>
              <a:t>, and </a:t>
            </a:r>
            <a:r>
              <a:rPr lang="en-US" sz="4000" b="1" dirty="0" smtClean="0">
                <a:latin typeface="Andalus" pitchFamily="18" charset="-78"/>
                <a:cs typeface="Andalus" pitchFamily="18" charset="-78"/>
              </a:rPr>
              <a:t>Expectations</a:t>
            </a:r>
            <a:endParaRPr lang="en-US" sz="4000" b="1" dirty="0">
              <a:latin typeface="Andalus" pitchFamily="18" charset="-78"/>
              <a:cs typeface="Andalus" pitchFamily="18" charset="-78"/>
            </a:endParaRPr>
          </a:p>
        </p:txBody>
      </p:sp>
      <p:sp>
        <p:nvSpPr>
          <p:cNvPr id="3" name="Content Placeholder 2"/>
          <p:cNvSpPr>
            <a:spLocks noGrp="1"/>
          </p:cNvSpPr>
          <p:nvPr>
            <p:ph idx="1"/>
          </p:nvPr>
        </p:nvSpPr>
        <p:spPr>
          <a:xfrm>
            <a:off x="3200400" y="2971800"/>
            <a:ext cx="3048000" cy="609600"/>
          </a:xfrm>
        </p:spPr>
        <p:txBody>
          <a:bodyPr>
            <a:noAutofit/>
          </a:bodyPr>
          <a:lstStyle/>
          <a:p>
            <a:pPr>
              <a:buNone/>
            </a:pPr>
            <a:r>
              <a:rPr lang="en-US" sz="3600" b="1" dirty="0" smtClean="0">
                <a:latin typeface="Andalus" pitchFamily="18" charset="-78"/>
                <a:cs typeface="Andalus" pitchFamily="18" charset="-78"/>
              </a:rPr>
              <a:t>Environment</a:t>
            </a:r>
          </a:p>
          <a:p>
            <a:pPr marL="0" indent="0">
              <a:buNone/>
            </a:pPr>
            <a:endParaRPr lang="en-US" sz="36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7069" y="3657600"/>
            <a:ext cx="195513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05603" y="3559386"/>
            <a:ext cx="2095500" cy="279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59972" y="4045368"/>
            <a:ext cx="2883633" cy="182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0542102"/>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1" y="1099281"/>
            <a:ext cx="3545803" cy="240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657603" y="381003"/>
            <a:ext cx="2280428" cy="646331"/>
          </a:xfrm>
          <a:prstGeom prst="rect">
            <a:avLst/>
          </a:prstGeom>
          <a:noFill/>
        </p:spPr>
        <p:txBody>
          <a:bodyPr wrap="square" rtlCol="0">
            <a:spAutoFit/>
          </a:bodyPr>
          <a:lstStyle/>
          <a:p>
            <a:pPr marL="285750" indent="-285750"/>
            <a:r>
              <a:rPr lang="en-US" sz="3600" b="1" dirty="0" smtClean="0">
                <a:latin typeface="Andalus" pitchFamily="18" charset="-78"/>
                <a:cs typeface="Andalus" pitchFamily="18" charset="-78"/>
              </a:rPr>
              <a:t>Activities</a:t>
            </a:r>
            <a:endParaRPr lang="en-US" sz="3600" b="1" dirty="0">
              <a:latin typeface="Andalus" pitchFamily="18" charset="-78"/>
              <a:cs typeface="Andalus" pitchFamily="18"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0529" y="1066800"/>
            <a:ext cx="3545803" cy="2369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3" y="4214175"/>
            <a:ext cx="3403604" cy="2351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1028" y="4114802"/>
            <a:ext cx="3567573" cy="2458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2141383"/>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230884" y="533403"/>
            <a:ext cx="2560316" cy="646331"/>
          </a:xfrm>
          <a:prstGeom prst="rect">
            <a:avLst/>
          </a:prstGeom>
          <a:noFill/>
        </p:spPr>
        <p:txBody>
          <a:bodyPr wrap="none" rtlCol="0">
            <a:spAutoFit/>
          </a:bodyPr>
          <a:lstStyle/>
          <a:p>
            <a:pPr marL="285750" indent="-285750"/>
            <a:r>
              <a:rPr lang="en-US" sz="3600" b="1" dirty="0" smtClean="0">
                <a:latin typeface="Andalus" pitchFamily="18" charset="-78"/>
                <a:cs typeface="Andalus" pitchFamily="18" charset="-78"/>
              </a:rPr>
              <a:t>Expectations</a:t>
            </a:r>
            <a:endParaRPr lang="en-US" sz="3600" b="1" dirty="0">
              <a:latin typeface="Andalus" pitchFamily="18" charset="-78"/>
              <a:cs typeface="Andalus" pitchFamily="18"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08600" y="1219200"/>
            <a:ext cx="3454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3" y="1295402"/>
            <a:ext cx="3554916" cy="2684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43200" y="4114800"/>
            <a:ext cx="3466445" cy="2406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Arrow 8"/>
          <p:cNvSpPr/>
          <p:nvPr/>
        </p:nvSpPr>
        <p:spPr>
          <a:xfrm>
            <a:off x="4038600" y="2209800"/>
            <a:ext cx="1143000" cy="533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4618286"/>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29731077"/>
              </p:ext>
            </p:extLst>
          </p:nvPr>
        </p:nvGraphicFramePr>
        <p:xfrm>
          <a:off x="228600" y="152400"/>
          <a:ext cx="8763000" cy="6477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497222" y="228600"/>
            <a:ext cx="6436978" cy="523220"/>
          </a:xfrm>
          <a:prstGeom prst="rect">
            <a:avLst/>
          </a:prstGeom>
          <a:solidFill>
            <a:srgbClr val="66FF99"/>
          </a:solidFill>
          <a:ln w="38100">
            <a:solidFill>
              <a:schemeClr val="tx1"/>
            </a:solidFill>
          </a:ln>
        </p:spPr>
        <p:txBody>
          <a:bodyPr wrap="square">
            <a:spAutoFit/>
          </a:bodyPr>
          <a:lstStyle/>
          <a:p>
            <a:pPr algn="ctr"/>
            <a:r>
              <a:rPr lang="en-US" sz="2800" b="1" dirty="0" smtClean="0">
                <a:latin typeface="Andalus" pitchFamily="18" charset="-78"/>
                <a:cs typeface="Andalus" pitchFamily="18" charset="-78"/>
              </a:rPr>
              <a:t>Targeted Social Emotional Supports</a:t>
            </a:r>
          </a:p>
        </p:txBody>
      </p:sp>
      <p:sp>
        <p:nvSpPr>
          <p:cNvPr id="11" name="TextBox 10"/>
          <p:cNvSpPr txBox="1"/>
          <p:nvPr/>
        </p:nvSpPr>
        <p:spPr>
          <a:xfrm>
            <a:off x="2971803" y="914400"/>
            <a:ext cx="5876988" cy="5693866"/>
          </a:xfrm>
          <a:prstGeom prst="rect">
            <a:avLst/>
          </a:prstGeom>
          <a:solidFill>
            <a:srgbClr val="66FF99"/>
          </a:solidFill>
          <a:ln w="38100">
            <a:solidFill>
              <a:schemeClr val="tx1"/>
            </a:solidFill>
            <a:prstDash val="solid"/>
          </a:ln>
        </p:spPr>
        <p:txBody>
          <a:bodyPr wrap="square" rtlCol="0">
            <a:spAutoFit/>
          </a:bodyPr>
          <a:lstStyle/>
          <a:p>
            <a:r>
              <a:rPr lang="en-US" sz="2800" dirty="0">
                <a:latin typeface="Andalus" pitchFamily="18" charset="-78"/>
                <a:cs typeface="Andalus" pitchFamily="18" charset="-78"/>
              </a:rPr>
              <a:t>Some children need more intentional support than basic attitudes, plans and routines can provide. </a:t>
            </a:r>
          </a:p>
          <a:p>
            <a:r>
              <a:rPr lang="en-US" sz="2800" dirty="0">
                <a:latin typeface="Andalus" pitchFamily="18" charset="-78"/>
                <a:cs typeface="Andalus" pitchFamily="18" charset="-78"/>
              </a:rPr>
              <a:t>Strategies </a:t>
            </a:r>
            <a:r>
              <a:rPr lang="en-US" sz="2800" dirty="0" smtClean="0">
                <a:latin typeface="Andalus" pitchFamily="18" charset="-78"/>
                <a:cs typeface="Andalus" pitchFamily="18" charset="-78"/>
              </a:rPr>
              <a:t>include:</a:t>
            </a:r>
          </a:p>
          <a:p>
            <a:pPr marL="285750" indent="-285750">
              <a:buFont typeface="Arial" pitchFamily="34" charset="0"/>
              <a:buChar char="•"/>
            </a:pPr>
            <a:r>
              <a:rPr lang="en-US" sz="2800" dirty="0">
                <a:latin typeface="Andalus" pitchFamily="18" charset="-78"/>
                <a:cs typeface="Andalus" pitchFamily="18" charset="-78"/>
              </a:rPr>
              <a:t>modifications/adaptations to the </a:t>
            </a:r>
            <a:r>
              <a:rPr lang="en-US" sz="2800" dirty="0" smtClean="0">
                <a:latin typeface="Andalus" pitchFamily="18" charset="-78"/>
                <a:cs typeface="Andalus" pitchFamily="18" charset="-78"/>
              </a:rPr>
              <a:t>environment, activities</a:t>
            </a:r>
            <a:r>
              <a:rPr lang="en-US" sz="2800" dirty="0">
                <a:latin typeface="Andalus" pitchFamily="18" charset="-78"/>
                <a:cs typeface="Andalus" pitchFamily="18" charset="-78"/>
              </a:rPr>
              <a:t>, and </a:t>
            </a:r>
            <a:r>
              <a:rPr lang="en-US" sz="2800" dirty="0" smtClean="0">
                <a:latin typeface="Andalus" pitchFamily="18" charset="-78"/>
                <a:cs typeface="Andalus" pitchFamily="18" charset="-78"/>
              </a:rPr>
              <a:t>expectations</a:t>
            </a:r>
          </a:p>
          <a:p>
            <a:pPr marL="285750" indent="-285750">
              <a:buFont typeface="Arial" pitchFamily="34" charset="0"/>
              <a:buChar char="•"/>
            </a:pPr>
            <a:r>
              <a:rPr lang="en-US" sz="2800" dirty="0">
                <a:latin typeface="Andalus" pitchFamily="18" charset="-78"/>
                <a:cs typeface="Andalus" pitchFamily="18" charset="-78"/>
              </a:rPr>
              <a:t>using social </a:t>
            </a:r>
            <a:r>
              <a:rPr lang="en-US" sz="2800" dirty="0" smtClean="0">
                <a:latin typeface="Andalus" pitchFamily="18" charset="-78"/>
                <a:cs typeface="Andalus" pitchFamily="18" charset="-78"/>
              </a:rPr>
              <a:t>stories</a:t>
            </a:r>
          </a:p>
          <a:p>
            <a:pPr marL="285750" indent="-285750">
              <a:buFont typeface="Arial" pitchFamily="34" charset="0"/>
              <a:buChar char="•"/>
            </a:pPr>
            <a:r>
              <a:rPr lang="en-US" sz="2800" dirty="0">
                <a:latin typeface="Andalus" pitchFamily="18" charset="-78"/>
                <a:cs typeface="Andalus" pitchFamily="18" charset="-78"/>
              </a:rPr>
              <a:t>using </a:t>
            </a:r>
            <a:r>
              <a:rPr lang="en-US" sz="2800" dirty="0" smtClean="0">
                <a:latin typeface="Andalus" pitchFamily="18" charset="-78"/>
                <a:cs typeface="Andalus" pitchFamily="18" charset="-78"/>
              </a:rPr>
              <a:t>visuals</a:t>
            </a:r>
          </a:p>
          <a:p>
            <a:pPr marL="285750" indent="-285750">
              <a:buFont typeface="Arial" pitchFamily="34" charset="0"/>
              <a:buChar char="•"/>
            </a:pPr>
            <a:r>
              <a:rPr lang="en-US" sz="2800" dirty="0">
                <a:latin typeface="Andalus" pitchFamily="18" charset="-78"/>
                <a:cs typeface="Andalus" pitchFamily="18" charset="-78"/>
              </a:rPr>
              <a:t>employing “student helpers” or peer </a:t>
            </a:r>
            <a:r>
              <a:rPr lang="en-US" sz="2800" dirty="0" smtClean="0">
                <a:latin typeface="Andalus" pitchFamily="18" charset="-78"/>
                <a:cs typeface="Andalus" pitchFamily="18" charset="-78"/>
              </a:rPr>
              <a:t>buddies</a:t>
            </a:r>
          </a:p>
          <a:p>
            <a:pPr marL="285750" indent="-285750">
              <a:buFont typeface="Arial" pitchFamily="34" charset="0"/>
              <a:buChar char="•"/>
            </a:pPr>
            <a:r>
              <a:rPr lang="en-US" sz="2800" dirty="0">
                <a:latin typeface="Andalus" pitchFamily="18" charset="-78"/>
                <a:cs typeface="Andalus" pitchFamily="18" charset="-78"/>
              </a:rPr>
              <a:t>using more individualized behavior </a:t>
            </a:r>
            <a:r>
              <a:rPr lang="en-US" sz="2800" dirty="0" smtClean="0">
                <a:latin typeface="Andalus" pitchFamily="18" charset="-78"/>
                <a:cs typeface="Andalus" pitchFamily="18" charset="-78"/>
              </a:rPr>
              <a:t>systems</a:t>
            </a:r>
          </a:p>
        </p:txBody>
      </p:sp>
      <p:sp>
        <p:nvSpPr>
          <p:cNvPr id="22" name="Isosceles Triangle 21"/>
          <p:cNvSpPr/>
          <p:nvPr/>
        </p:nvSpPr>
        <p:spPr>
          <a:xfrm>
            <a:off x="381003" y="1066800"/>
            <a:ext cx="2364036" cy="2590800"/>
          </a:xfrm>
          <a:prstGeom prst="triangle">
            <a:avLst/>
          </a:prstGeom>
          <a:solidFill>
            <a:srgbClr val="FFFF00"/>
          </a:solidFill>
          <a:ln/>
        </p:spPr>
        <p:style>
          <a:lnRef idx="2">
            <a:schemeClr val="dk1"/>
          </a:lnRef>
          <a:fillRef idx="1">
            <a:schemeClr val="lt1"/>
          </a:fillRef>
          <a:effectRef idx="0">
            <a:schemeClr val="dk1"/>
          </a:effectRef>
          <a:fontRef idx="minor">
            <a:schemeClr val="dk1"/>
          </a:fontRef>
        </p:style>
      </p:sp>
      <p:sp>
        <p:nvSpPr>
          <p:cNvPr id="27" name="Right Arrow 26"/>
          <p:cNvSpPr/>
          <p:nvPr/>
        </p:nvSpPr>
        <p:spPr>
          <a:xfrm>
            <a:off x="1295400" y="1676400"/>
            <a:ext cx="1600200" cy="533400"/>
          </a:xfrm>
          <a:prstGeom prst="rightArrow">
            <a:avLst/>
          </a:prstGeom>
          <a:solidFill>
            <a:srgbClr val="2DE7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1219200" y="1676400"/>
            <a:ext cx="6858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6800" y="2209800"/>
            <a:ext cx="990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2000" y="2743200"/>
            <a:ext cx="1524000" cy="0"/>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600" y="3200400"/>
            <a:ext cx="1905000" cy="0"/>
          </a:xfrm>
          <a:prstGeom prst="line">
            <a:avLst/>
          </a:prstGeom>
          <a:ln w="25400" cmpd="sng">
            <a:solidFill>
              <a:schemeClr val="tx1">
                <a:alpha val="84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ru"/>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000" b="1" dirty="0" smtClean="0">
                <a:latin typeface="Andalus" pitchFamily="18" charset="-78"/>
                <a:cs typeface="Andalus" pitchFamily="18" charset="-78"/>
              </a:rPr>
              <a:t>Using Social Stories</a:t>
            </a:r>
            <a:endParaRPr lang="en-US" sz="4000" dirty="0">
              <a:latin typeface="Andalus" pitchFamily="18" charset="-78"/>
              <a:cs typeface="Andalus" pitchFamily="18" charset="-78"/>
            </a:endParaRPr>
          </a:p>
        </p:txBody>
      </p:sp>
      <p:sp>
        <p:nvSpPr>
          <p:cNvPr id="3" name="Content Placeholder 2"/>
          <p:cNvSpPr>
            <a:spLocks noGrp="1"/>
          </p:cNvSpPr>
          <p:nvPr>
            <p:ph idx="1"/>
          </p:nvPr>
        </p:nvSpPr>
        <p:spPr>
          <a:xfrm>
            <a:off x="457200" y="1219200"/>
            <a:ext cx="8229600" cy="5562600"/>
          </a:xfrm>
        </p:spPr>
        <p:txBody>
          <a:bodyPr>
            <a:normAutofit/>
          </a:bodyPr>
          <a:lstStyle/>
          <a:p>
            <a:r>
              <a:rPr lang="en-US" b="1" dirty="0" smtClean="0">
                <a:latin typeface="Andalus" pitchFamily="18" charset="-78"/>
                <a:cs typeface="Andalus" pitchFamily="18" charset="-78"/>
              </a:rPr>
              <a:t>Store bought  or teacher/parent made</a:t>
            </a:r>
          </a:p>
          <a:p>
            <a:r>
              <a:rPr lang="en-US" b="1" dirty="0" smtClean="0">
                <a:latin typeface="Andalus" pitchFamily="18" charset="-78"/>
                <a:cs typeface="Andalus" pitchFamily="18" charset="-78"/>
              </a:rPr>
              <a:t>Books about </a:t>
            </a:r>
          </a:p>
          <a:p>
            <a:pPr lvl="1"/>
            <a:r>
              <a:rPr lang="en-US" b="1" dirty="0" smtClean="0">
                <a:latin typeface="Andalus" pitchFamily="18" charset="-78"/>
                <a:cs typeface="Andalus" pitchFamily="18" charset="-78"/>
              </a:rPr>
              <a:t>Feelings</a:t>
            </a:r>
          </a:p>
          <a:p>
            <a:pPr lvl="2"/>
            <a:endParaRPr lang="en-US" b="1" dirty="0" smtClean="0">
              <a:latin typeface="Andalus" pitchFamily="18" charset="-78"/>
              <a:cs typeface="Andalus" pitchFamily="18" charset="-78"/>
            </a:endParaRPr>
          </a:p>
          <a:p>
            <a:pPr lvl="1"/>
            <a:r>
              <a:rPr lang="en-US" b="1" dirty="0" smtClean="0">
                <a:latin typeface="Andalus" pitchFamily="18" charset="-78"/>
                <a:cs typeface="Andalus" pitchFamily="18" charset="-78"/>
              </a:rPr>
              <a:t>How to do something </a:t>
            </a:r>
          </a:p>
          <a:p>
            <a:pPr lvl="2"/>
            <a:endParaRPr lang="en-US" b="1" dirty="0" smtClean="0">
              <a:latin typeface="Andalus" pitchFamily="18" charset="-78"/>
              <a:cs typeface="Andalus" pitchFamily="18" charset="-78"/>
            </a:endParaRPr>
          </a:p>
          <a:p>
            <a:pPr lvl="1"/>
            <a:r>
              <a:rPr lang="en-US" b="1" dirty="0" smtClean="0">
                <a:latin typeface="Andalus" pitchFamily="18" charset="-78"/>
                <a:cs typeface="Andalus" pitchFamily="18" charset="-78"/>
              </a:rPr>
              <a:t>How to react to/handle a situation</a:t>
            </a:r>
          </a:p>
          <a:p>
            <a:pPr lvl="2"/>
            <a:endParaRPr lang="en-US" b="1" dirty="0" smtClean="0">
              <a:latin typeface="Andalus" pitchFamily="18" charset="-78"/>
              <a:cs typeface="Andalus" pitchFamily="18" charset="-78"/>
            </a:endParaRPr>
          </a:p>
          <a:p>
            <a:pPr lvl="1"/>
            <a:r>
              <a:rPr lang="en-US" b="1" dirty="0" smtClean="0">
                <a:latin typeface="Andalus" pitchFamily="18" charset="-78"/>
                <a:cs typeface="Andalus" pitchFamily="18" charset="-78"/>
              </a:rPr>
              <a:t>Following rules</a:t>
            </a:r>
          </a:p>
          <a:p>
            <a:pPr lvl="1"/>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8600" y="1752600"/>
            <a:ext cx="1905000" cy="1439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tthilleg\AppData\Local\Microsoft\Windows\Temporary Internet Files\Content.IE5\07V24Y3W\MP900178919[1].jpg"/>
          <p:cNvPicPr>
            <a:picLocks noChangeAspect="1" noChangeArrowheads="1"/>
          </p:cNvPicPr>
          <p:nvPr/>
        </p:nvPicPr>
        <p:blipFill>
          <a:blip r:embed="rId4" cstate="print"/>
          <a:srcRect t="12000"/>
          <a:stretch>
            <a:fillRect/>
          </a:stretch>
        </p:blipFill>
        <p:spPr bwMode="auto">
          <a:xfrm>
            <a:off x="7696200" y="2438400"/>
            <a:ext cx="1263650" cy="1600200"/>
          </a:xfrm>
          <a:prstGeom prst="rect">
            <a:avLst/>
          </a:prstGeom>
          <a:noFill/>
        </p:spPr>
      </p:pic>
      <p:sp>
        <p:nvSpPr>
          <p:cNvPr id="8" name="Rectangle 7"/>
          <p:cNvSpPr/>
          <p:nvPr/>
        </p:nvSpPr>
        <p:spPr>
          <a:xfrm>
            <a:off x="6477000" y="2438400"/>
            <a:ext cx="1219200" cy="16002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Going to the Pumpkin Patch</a:t>
            </a:r>
            <a:endParaRPr lang="en-US" sz="2000" b="1"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2411198"/>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685800" y="0"/>
            <a:ext cx="10668000" cy="7067550"/>
          </a:xfrm>
          <a:prstGeom prst="rect">
            <a:avLst/>
          </a:prstGeom>
          <a:solidFill>
            <a:srgbClr val="BE96D4"/>
          </a:solidFill>
          <a:ln w="9525">
            <a:noFill/>
            <a:miter lim="800000"/>
            <a:headEnd/>
            <a:tailEnd/>
          </a:ln>
          <a:effectLst/>
        </p:spPr>
      </p:pic>
      <p:sp>
        <p:nvSpPr>
          <p:cNvPr id="4" name="Content Placeholder 3"/>
          <p:cNvSpPr>
            <a:spLocks noGrp="1"/>
          </p:cNvSpPr>
          <p:nvPr>
            <p:ph idx="1"/>
          </p:nvPr>
        </p:nvSpPr>
        <p:spPr>
          <a:xfrm>
            <a:off x="838200" y="1752602"/>
            <a:ext cx="7772400" cy="4062651"/>
          </a:xfrm>
          <a:prstGeom prst="rect">
            <a:avLst/>
          </a:prstGeom>
        </p:spPr>
        <p:txBody>
          <a:bodyPr wrap="square" lIns="0" tIns="0" rIns="0" bIns="0">
            <a:spAutoFit/>
          </a:bodyPr>
          <a:lstStyle/>
          <a:p>
            <a:pPr marL="0" indent="0" algn="just">
              <a:spcBef>
                <a:spcPts val="0"/>
              </a:spcBef>
              <a:buNone/>
            </a:pPr>
            <a:r>
              <a:rPr lang="en-US" sz="3300" kern="700" spc="-150" dirty="0" smtClean="0">
                <a:latin typeface="Andalus" pitchFamily="18" charset="-78"/>
                <a:cs typeface="Andalus" pitchFamily="18" charset="-78"/>
              </a:rPr>
              <a:t>If   children  don't </a:t>
            </a:r>
            <a:r>
              <a:rPr lang="en-US" sz="3300" kern="700" spc="-150" dirty="0">
                <a:latin typeface="Andalus" pitchFamily="18" charset="-78"/>
                <a:cs typeface="Andalus" pitchFamily="18" charset="-78"/>
              </a:rPr>
              <a:t>know how to read </a:t>
            </a:r>
            <a:r>
              <a:rPr lang="en-US" sz="3300" kern="700" spc="-150" dirty="0" smtClean="0">
                <a:latin typeface="Andalus" pitchFamily="18" charset="-78"/>
                <a:cs typeface="Andalus" pitchFamily="18" charset="-78"/>
              </a:rPr>
              <a:t>we…</a:t>
            </a:r>
            <a:r>
              <a:rPr lang="en-US" sz="3300" b="1" kern="700" spc="-150" dirty="0" smtClean="0">
                <a:latin typeface="Andalus" pitchFamily="18" charset="-78"/>
                <a:cs typeface="Andalus" pitchFamily="18" charset="-78"/>
              </a:rPr>
              <a:t>teach!</a:t>
            </a:r>
          </a:p>
          <a:p>
            <a:pPr marL="0" indent="0" algn="just">
              <a:spcBef>
                <a:spcPts val="0"/>
              </a:spcBef>
              <a:buNone/>
            </a:pPr>
            <a:endParaRPr lang="en-US" sz="3300" kern="700" spc="-150" dirty="0" smtClean="0">
              <a:latin typeface="Andalus" pitchFamily="18" charset="-78"/>
              <a:cs typeface="Andalus" pitchFamily="18" charset="-78"/>
            </a:endParaRPr>
          </a:p>
          <a:p>
            <a:pPr marL="0" indent="0" algn="just">
              <a:spcBef>
                <a:spcPts val="0"/>
              </a:spcBef>
              <a:buNone/>
            </a:pPr>
            <a:r>
              <a:rPr lang="en-US" sz="3300" kern="700" spc="-150" dirty="0" smtClean="0">
                <a:latin typeface="Andalus" pitchFamily="18" charset="-78"/>
                <a:cs typeface="Andalus" pitchFamily="18" charset="-78"/>
              </a:rPr>
              <a:t>If </a:t>
            </a:r>
            <a:r>
              <a:rPr lang="en-US" sz="3300" kern="700" spc="-150" dirty="0">
                <a:latin typeface="Andalus" pitchFamily="18" charset="-78"/>
                <a:cs typeface="Andalus" pitchFamily="18" charset="-78"/>
              </a:rPr>
              <a:t>children don't know how to write </a:t>
            </a:r>
            <a:r>
              <a:rPr lang="en-US" sz="3300" kern="700" spc="-150" dirty="0" smtClean="0">
                <a:latin typeface="Andalus" pitchFamily="18" charset="-78"/>
                <a:cs typeface="Andalus" pitchFamily="18" charset="-78"/>
              </a:rPr>
              <a:t>we…</a:t>
            </a:r>
            <a:r>
              <a:rPr lang="en-US" sz="3300" b="1" kern="700" spc="-150" dirty="0" smtClean="0">
                <a:latin typeface="Andalus" pitchFamily="18" charset="-78"/>
                <a:cs typeface="Andalus" pitchFamily="18" charset="-78"/>
              </a:rPr>
              <a:t>teach!</a:t>
            </a:r>
          </a:p>
          <a:p>
            <a:pPr marL="0" indent="0" algn="just">
              <a:spcBef>
                <a:spcPts val="0"/>
              </a:spcBef>
              <a:buNone/>
            </a:pPr>
            <a:endParaRPr lang="en-US" sz="3300" kern="700" spc="-150" dirty="0" smtClean="0">
              <a:latin typeface="Andalus" pitchFamily="18" charset="-78"/>
              <a:cs typeface="Andalus" pitchFamily="18" charset="-78"/>
            </a:endParaRPr>
          </a:p>
          <a:p>
            <a:pPr marL="0" indent="0" algn="just">
              <a:spcBef>
                <a:spcPts val="0"/>
              </a:spcBef>
              <a:buNone/>
            </a:pPr>
            <a:r>
              <a:rPr lang="en-US" sz="3300" kern="700" spc="-150" dirty="0" smtClean="0">
                <a:latin typeface="Andalus" pitchFamily="18" charset="-78"/>
                <a:cs typeface="Andalus" pitchFamily="18" charset="-78"/>
              </a:rPr>
              <a:t>If </a:t>
            </a:r>
            <a:r>
              <a:rPr lang="en-US" sz="3300" kern="700" spc="-150" dirty="0">
                <a:latin typeface="Andalus" pitchFamily="18" charset="-78"/>
                <a:cs typeface="Andalus" pitchFamily="18" charset="-78"/>
              </a:rPr>
              <a:t>children don't know how to count </a:t>
            </a:r>
            <a:r>
              <a:rPr lang="en-US" sz="3300" kern="700" spc="-150" dirty="0" smtClean="0">
                <a:latin typeface="Andalus" pitchFamily="18" charset="-78"/>
                <a:cs typeface="Andalus" pitchFamily="18" charset="-78"/>
              </a:rPr>
              <a:t>we…</a:t>
            </a:r>
            <a:r>
              <a:rPr lang="en-US" sz="3300" b="1" kern="700" spc="-150" dirty="0" smtClean="0">
                <a:latin typeface="Andalus" pitchFamily="18" charset="-78"/>
                <a:cs typeface="Andalus" pitchFamily="18" charset="-78"/>
              </a:rPr>
              <a:t>teach!</a:t>
            </a:r>
          </a:p>
          <a:p>
            <a:pPr marL="0" indent="0" algn="just">
              <a:spcBef>
                <a:spcPts val="0"/>
              </a:spcBef>
              <a:buNone/>
            </a:pPr>
            <a:endParaRPr lang="en-US" sz="3300" kern="700" spc="-300" dirty="0" smtClean="0">
              <a:latin typeface="Andalus" pitchFamily="18" charset="-78"/>
              <a:cs typeface="Andalus" pitchFamily="18" charset="-78"/>
            </a:endParaRPr>
          </a:p>
          <a:p>
            <a:pPr marL="0" indent="0" algn="just">
              <a:spcBef>
                <a:spcPts val="0"/>
              </a:spcBef>
              <a:buNone/>
            </a:pPr>
            <a:r>
              <a:rPr lang="en-US" sz="3300" kern="700" spc="-300" dirty="0" smtClean="0">
                <a:latin typeface="Andalus" pitchFamily="18" charset="-78"/>
                <a:cs typeface="Andalus" pitchFamily="18" charset="-78"/>
              </a:rPr>
              <a:t>If </a:t>
            </a:r>
            <a:r>
              <a:rPr lang="en-US" sz="3300" kern="700" spc="-300" dirty="0">
                <a:latin typeface="Andalus" pitchFamily="18" charset="-78"/>
                <a:cs typeface="Andalus" pitchFamily="18" charset="-78"/>
              </a:rPr>
              <a:t>children don't know how to behave </a:t>
            </a:r>
            <a:r>
              <a:rPr lang="en-US" sz="3300" kern="700" spc="-300" dirty="0" smtClean="0">
                <a:latin typeface="Andalus" pitchFamily="18" charset="-78"/>
                <a:cs typeface="Andalus" pitchFamily="18" charset="-78"/>
              </a:rPr>
              <a:t>we…</a:t>
            </a:r>
            <a:r>
              <a:rPr lang="en-US" sz="3300" b="1" kern="700" spc="-300" dirty="0" smtClean="0">
                <a:latin typeface="Andalus" pitchFamily="18" charset="-78"/>
                <a:cs typeface="Andalus" pitchFamily="18" charset="-78"/>
              </a:rPr>
              <a:t>punish</a:t>
            </a:r>
            <a:r>
              <a:rPr lang="en-US" sz="3300" b="1" kern="700" spc="-300" dirty="0">
                <a:latin typeface="Andalus" pitchFamily="18" charset="-78"/>
                <a:cs typeface="Andalus" pitchFamily="18" charset="-78"/>
              </a:rPr>
              <a:t>?</a:t>
            </a:r>
            <a:r>
              <a:rPr lang="en-US" sz="3300" dirty="0">
                <a:latin typeface="AbcTeacher" pitchFamily="2" charset="0"/>
              </a:rPr>
              <a:t/>
            </a:r>
            <a:br>
              <a:rPr lang="en-US" sz="3300" dirty="0">
                <a:latin typeface="AbcTeacher" pitchFamily="2" charset="0"/>
              </a:rPr>
            </a:br>
            <a:endParaRPr lang="en-US" sz="3300" dirty="0">
              <a:latin typeface="AbcTeacher" pitchFamily="2"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9057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ndalus" pitchFamily="18" charset="-78"/>
                <a:cs typeface="Andalus" pitchFamily="18" charset="-78"/>
              </a:rPr>
              <a:t>Using Visuals</a:t>
            </a:r>
            <a:endParaRPr lang="en-US" sz="4000" dirty="0">
              <a:latin typeface="Andalus" pitchFamily="18" charset="-78"/>
              <a:cs typeface="Andalus" pitchFamily="18" charset="-78"/>
            </a:endParaRPr>
          </a:p>
        </p:txBody>
      </p:sp>
      <p:sp>
        <p:nvSpPr>
          <p:cNvPr id="3" name="Content Placeholder 2"/>
          <p:cNvSpPr>
            <a:spLocks noGrp="1"/>
          </p:cNvSpPr>
          <p:nvPr>
            <p:ph idx="1"/>
          </p:nvPr>
        </p:nvSpPr>
        <p:spPr>
          <a:xfrm>
            <a:off x="304800" y="1524000"/>
            <a:ext cx="8229600" cy="5181600"/>
          </a:xfrm>
        </p:spPr>
        <p:txBody>
          <a:bodyPr>
            <a:normAutofit/>
          </a:bodyPr>
          <a:lstStyle/>
          <a:p>
            <a:r>
              <a:rPr lang="en-US" b="1" dirty="0" smtClean="0">
                <a:latin typeface="Andalus" pitchFamily="18" charset="-78"/>
                <a:cs typeface="Andalus" pitchFamily="18" charset="-78"/>
              </a:rPr>
              <a:t>Objects, Real Photos, Line Drawings</a:t>
            </a:r>
          </a:p>
          <a:p>
            <a:pPr lvl="1"/>
            <a:r>
              <a:rPr lang="en-US" b="1" dirty="0" smtClean="0">
                <a:latin typeface="Andalus" pitchFamily="18" charset="-78"/>
                <a:cs typeface="Andalus" pitchFamily="18" charset="-78"/>
              </a:rPr>
              <a:t>Developmental Age Guidelines:</a:t>
            </a:r>
          </a:p>
          <a:p>
            <a:pPr lvl="2"/>
            <a:r>
              <a:rPr lang="en-US" b="1" dirty="0" smtClean="0">
                <a:latin typeface="Andalus" pitchFamily="18" charset="-78"/>
                <a:cs typeface="Andalus" pitchFamily="18" charset="-78"/>
              </a:rPr>
              <a:t>Below 12 months: Tangible Objects</a:t>
            </a:r>
          </a:p>
          <a:p>
            <a:pPr lvl="2"/>
            <a:r>
              <a:rPr lang="en-US" b="1" dirty="0" smtClean="0">
                <a:latin typeface="Andalus" pitchFamily="18" charset="-78"/>
                <a:cs typeface="Andalus" pitchFamily="18" charset="-78"/>
              </a:rPr>
              <a:t>12-18 months: Real Photos</a:t>
            </a:r>
          </a:p>
          <a:p>
            <a:pPr lvl="2"/>
            <a:r>
              <a:rPr lang="en-US" b="1" dirty="0" smtClean="0">
                <a:latin typeface="Andalus" pitchFamily="18" charset="-78"/>
                <a:cs typeface="Andalus" pitchFamily="18" charset="-78"/>
              </a:rPr>
              <a:t>18 months  &amp; Up: Line Drawings</a:t>
            </a:r>
          </a:p>
          <a:p>
            <a:pPr marL="0" indent="0">
              <a:buNone/>
            </a:pPr>
            <a:endParaRPr lang="en-US" b="1" dirty="0" smtClean="0">
              <a:latin typeface="Andalus" pitchFamily="18" charset="-78"/>
              <a:cs typeface="Andalus" pitchFamily="18" charset="-78"/>
            </a:endParaRPr>
          </a:p>
          <a:p>
            <a:r>
              <a:rPr lang="en-US" b="1" dirty="0" smtClean="0">
                <a:latin typeface="Andalus" pitchFamily="18" charset="-78"/>
                <a:cs typeface="Andalus" pitchFamily="18" charset="-78"/>
              </a:rPr>
              <a:t>Schedules</a:t>
            </a:r>
          </a:p>
          <a:p>
            <a:pPr lvl="1"/>
            <a:r>
              <a:rPr lang="en-US" b="1" dirty="0" smtClean="0">
                <a:latin typeface="Andalus" pitchFamily="18" charset="-78"/>
                <a:cs typeface="Andalus" pitchFamily="18" charset="-78"/>
              </a:rPr>
              <a:t>Master schedule </a:t>
            </a:r>
          </a:p>
          <a:p>
            <a:pPr lvl="1"/>
            <a:r>
              <a:rPr lang="en-US" b="1" dirty="0" smtClean="0">
                <a:latin typeface="Andalus" pitchFamily="18" charset="-78"/>
                <a:cs typeface="Andalus" pitchFamily="18" charset="-78"/>
              </a:rPr>
              <a:t>Individual Schedule</a:t>
            </a:r>
          </a:p>
          <a:p>
            <a:pPr lvl="1"/>
            <a:r>
              <a:rPr lang="en-US" b="1" dirty="0" smtClean="0">
                <a:latin typeface="Andalus" pitchFamily="18" charset="-78"/>
                <a:cs typeface="Andalus" pitchFamily="18" charset="-78"/>
              </a:rPr>
              <a:t>Mini schedules</a:t>
            </a:r>
            <a:endParaRPr lang="en-US" b="1" dirty="0">
              <a:latin typeface="Andalus" pitchFamily="18" charset="-78"/>
              <a:cs typeface="Andalus" pitchFamily="18" charset="-78"/>
            </a:endParaRPr>
          </a:p>
          <a:p>
            <a:pPr marL="457200" lvl="1" indent="0">
              <a:buNone/>
            </a:pPr>
            <a:endParaRPr lang="en-US" b="1"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8417"/>
          <a:stretch/>
        </p:blipFill>
        <p:spPr>
          <a:xfrm>
            <a:off x="4267203" y="4724400"/>
            <a:ext cx="2682076"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62803" y="228600"/>
            <a:ext cx="1807028"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3122481"/>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869" y="3810000"/>
            <a:ext cx="2400299" cy="2663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34077" y="419213"/>
            <a:ext cx="6038127" cy="2739211"/>
          </a:xfrm>
          <a:prstGeom prst="rect">
            <a:avLst/>
          </a:prstGeom>
        </p:spPr>
        <p:txBody>
          <a:bodyPr wrap="square">
            <a:spAutoFit/>
          </a:bodyPr>
          <a:lstStyle/>
          <a:p>
            <a:pPr marL="285750" indent="-285750">
              <a:buFont typeface="Arial" pitchFamily="34" charset="0"/>
              <a:buChar char="•"/>
            </a:pPr>
            <a:r>
              <a:rPr lang="en-US" sz="3200" b="1" dirty="0" smtClean="0">
                <a:latin typeface="Andalus" pitchFamily="18" charset="-78"/>
                <a:cs typeface="Andalus" pitchFamily="18" charset="-78"/>
              </a:rPr>
              <a:t>Directions/Expectations</a:t>
            </a:r>
          </a:p>
          <a:p>
            <a:pPr marL="742950" lvl="1" indent="-285750">
              <a:buFont typeface="Arial" pitchFamily="34" charset="0"/>
              <a:buChar char="•"/>
            </a:pPr>
            <a:r>
              <a:rPr lang="en-US" sz="2800" b="1" dirty="0" smtClean="0">
                <a:latin typeface="Andalus" pitchFamily="18" charset="-78"/>
                <a:cs typeface="Andalus" pitchFamily="18" charset="-78"/>
              </a:rPr>
              <a:t>Mini schedules</a:t>
            </a:r>
          </a:p>
          <a:p>
            <a:pPr marL="742950" lvl="1" indent="-285750">
              <a:buFont typeface="Arial" pitchFamily="34" charset="0"/>
              <a:buChar char="•"/>
            </a:pPr>
            <a:r>
              <a:rPr lang="en-US" sz="2800" b="1" dirty="0" smtClean="0">
                <a:latin typeface="Andalus" pitchFamily="18" charset="-78"/>
                <a:cs typeface="Andalus" pitchFamily="18" charset="-78"/>
              </a:rPr>
              <a:t>Picture cues</a:t>
            </a:r>
          </a:p>
          <a:p>
            <a:pPr marL="742950" lvl="1" indent="-285750">
              <a:buFont typeface="Arial" pitchFamily="34" charset="0"/>
              <a:buChar char="•"/>
            </a:pPr>
            <a:r>
              <a:rPr lang="en-US" sz="2800" b="1" dirty="0" smtClean="0">
                <a:latin typeface="Andalus" pitchFamily="18" charset="-78"/>
                <a:cs typeface="Andalus" pitchFamily="18" charset="-78"/>
              </a:rPr>
              <a:t>Directions </a:t>
            </a:r>
            <a:r>
              <a:rPr lang="en-US" sz="2800" b="1" dirty="0">
                <a:latin typeface="Andalus" pitchFamily="18" charset="-78"/>
                <a:cs typeface="Andalus" pitchFamily="18" charset="-78"/>
              </a:rPr>
              <a:t>for an </a:t>
            </a:r>
            <a:r>
              <a:rPr lang="en-US" sz="2800" b="1" dirty="0" smtClean="0">
                <a:latin typeface="Andalus" pitchFamily="18" charset="-78"/>
                <a:cs typeface="Andalus" pitchFamily="18" charset="-78"/>
              </a:rPr>
              <a:t>activity</a:t>
            </a:r>
          </a:p>
          <a:p>
            <a:pPr marL="742950" lvl="1" indent="-285750">
              <a:buFont typeface="Arial" pitchFamily="34" charset="0"/>
              <a:buChar char="•"/>
            </a:pPr>
            <a:r>
              <a:rPr lang="en-US" sz="2800" b="1" dirty="0" smtClean="0">
                <a:latin typeface="Andalus" pitchFamily="18" charset="-78"/>
                <a:cs typeface="Andalus" pitchFamily="18" charset="-78"/>
              </a:rPr>
              <a:t>Pictures </a:t>
            </a:r>
            <a:r>
              <a:rPr lang="en-US" sz="2800" b="1" dirty="0">
                <a:latin typeface="Andalus" pitchFamily="18" charset="-78"/>
                <a:cs typeface="Andalus" pitchFamily="18" charset="-78"/>
              </a:rPr>
              <a:t>to show expectations &amp; facilitate play within </a:t>
            </a:r>
            <a:r>
              <a:rPr lang="en-US" sz="2800" b="1" dirty="0" smtClean="0">
                <a:latin typeface="Andalus" pitchFamily="18" charset="-78"/>
                <a:cs typeface="Andalus" pitchFamily="18" charset="-78"/>
              </a:rPr>
              <a:t>centers</a:t>
            </a:r>
            <a:endParaRPr lang="en-US" sz="2800" b="1" dirty="0">
              <a:latin typeface="Andalus" pitchFamily="18" charset="-78"/>
              <a:cs typeface="Andalus" pitchFamily="18" charset="-7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05604" y="3344951"/>
            <a:ext cx="213695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tthilleg\Desktop\P1030700.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4380" y="3657603"/>
            <a:ext cx="3683097" cy="2762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9115" y="205671"/>
            <a:ext cx="1881471"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3480905"/>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1"/>
            <a:ext cx="7543800" cy="2819400"/>
          </a:xfrm>
        </p:spPr>
        <p:txBody>
          <a:bodyPr>
            <a:normAutofit fontScale="92500"/>
          </a:bodyPr>
          <a:lstStyle/>
          <a:p>
            <a:r>
              <a:rPr lang="en-US" sz="3600" b="1" dirty="0">
                <a:latin typeface="Andalus" pitchFamily="18" charset="-78"/>
                <a:cs typeface="Andalus" pitchFamily="18" charset="-78"/>
              </a:rPr>
              <a:t>Explain concepts</a:t>
            </a:r>
          </a:p>
          <a:p>
            <a:r>
              <a:rPr lang="en-US" sz="3600" b="1" dirty="0" smtClean="0">
                <a:latin typeface="Andalus" pitchFamily="18" charset="-78"/>
                <a:cs typeface="Andalus" pitchFamily="18" charset="-78"/>
              </a:rPr>
              <a:t>Identify </a:t>
            </a:r>
            <a:r>
              <a:rPr lang="en-US" sz="3600" b="1" dirty="0">
                <a:latin typeface="Andalus" pitchFamily="18" charset="-78"/>
                <a:cs typeface="Andalus" pitchFamily="18" charset="-78"/>
              </a:rPr>
              <a:t>feelings on others and self</a:t>
            </a:r>
          </a:p>
          <a:p>
            <a:r>
              <a:rPr lang="en-US" sz="3600" b="1" dirty="0" smtClean="0">
                <a:latin typeface="Andalus" pitchFamily="18" charset="-78"/>
                <a:cs typeface="Andalus" pitchFamily="18" charset="-78"/>
              </a:rPr>
              <a:t>Choices</a:t>
            </a:r>
          </a:p>
          <a:p>
            <a:r>
              <a:rPr lang="en-US" sz="3600" b="1" dirty="0" smtClean="0">
                <a:latin typeface="Andalus" pitchFamily="18" charset="-78"/>
                <a:cs typeface="Andalus" pitchFamily="18" charset="-78"/>
              </a:rPr>
              <a:t>To facilitate participation</a:t>
            </a:r>
            <a:endParaRPr lang="en-US" sz="3600" b="1" dirty="0">
              <a:latin typeface="Andalus" pitchFamily="18" charset="-78"/>
              <a:cs typeface="Andalus" pitchFamily="18" charset="-7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3671639"/>
            <a:ext cx="4114800" cy="1967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2971799"/>
            <a:ext cx="3930141" cy="3517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3714008"/>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85750" indent="-285750"/>
            <a:r>
              <a:rPr lang="en-US" sz="4000" b="1" dirty="0" smtClean="0">
                <a:latin typeface="Andalus" pitchFamily="18" charset="-78"/>
                <a:cs typeface="Andalus" pitchFamily="18" charset="-78"/>
              </a:rPr>
              <a:t>Employing Student Helpers/Peer Buddies</a:t>
            </a:r>
            <a:endParaRPr lang="en-US" sz="4000" b="1" dirty="0">
              <a:latin typeface="Andalus" pitchFamily="18" charset="-78"/>
              <a:cs typeface="Andalus" pitchFamily="18" charset="-78"/>
            </a:endParaRPr>
          </a:p>
        </p:txBody>
      </p:sp>
      <p:sp>
        <p:nvSpPr>
          <p:cNvPr id="3" name="Content Placeholder 2"/>
          <p:cNvSpPr>
            <a:spLocks noGrp="1"/>
          </p:cNvSpPr>
          <p:nvPr>
            <p:ph idx="1"/>
          </p:nvPr>
        </p:nvSpPr>
        <p:spPr>
          <a:xfrm>
            <a:off x="0" y="1371600"/>
            <a:ext cx="6172200" cy="5486400"/>
          </a:xfrm>
        </p:spPr>
        <p:txBody>
          <a:bodyPr>
            <a:noAutofit/>
          </a:bodyPr>
          <a:lstStyle/>
          <a:p>
            <a:r>
              <a:rPr lang="en-US" sz="2800" b="1" dirty="0">
                <a:latin typeface="Andalus" pitchFamily="18" charset="-78"/>
                <a:cs typeface="Andalus" pitchFamily="18" charset="-78"/>
              </a:rPr>
              <a:t>Student </a:t>
            </a:r>
            <a:r>
              <a:rPr lang="en-US" sz="2800" b="1" dirty="0" smtClean="0">
                <a:latin typeface="Andalus" pitchFamily="18" charset="-78"/>
                <a:cs typeface="Andalus" pitchFamily="18" charset="-78"/>
              </a:rPr>
              <a:t>Jobs</a:t>
            </a:r>
          </a:p>
          <a:p>
            <a:endParaRPr lang="en-US" sz="2800" b="1" dirty="0">
              <a:latin typeface="Andalus" pitchFamily="18" charset="-78"/>
              <a:cs typeface="Andalus" pitchFamily="18" charset="-78"/>
            </a:endParaRPr>
          </a:p>
          <a:p>
            <a:r>
              <a:rPr lang="en-US" sz="2800" b="1" dirty="0" smtClean="0">
                <a:latin typeface="Andalus" pitchFamily="18" charset="-78"/>
                <a:cs typeface="Andalus" pitchFamily="18" charset="-78"/>
              </a:rPr>
              <a:t>Only asked to help with tasks we have modeled/can walk them through or they can independently do</a:t>
            </a:r>
          </a:p>
          <a:p>
            <a:endParaRPr lang="en-US" sz="2800" b="1" dirty="0" smtClean="0">
              <a:latin typeface="Andalus" pitchFamily="18" charset="-78"/>
              <a:cs typeface="Andalus" pitchFamily="18" charset="-78"/>
            </a:endParaRPr>
          </a:p>
          <a:p>
            <a:r>
              <a:rPr lang="en-US" sz="2800" b="1" dirty="0" smtClean="0">
                <a:latin typeface="Andalus" pitchFamily="18" charset="-78"/>
                <a:cs typeface="Andalus" pitchFamily="18" charset="-78"/>
              </a:rPr>
              <a:t>Student Helper gains</a:t>
            </a:r>
            <a:r>
              <a:rPr lang="en-US" sz="2800" b="1" dirty="0" smtClean="0">
                <a:latin typeface="Andalus" pitchFamily="18" charset="-78"/>
                <a:cs typeface="Andalus" pitchFamily="18" charset="-78"/>
              </a:rPr>
              <a:t> </a:t>
            </a:r>
          </a:p>
          <a:p>
            <a:pPr>
              <a:buNone/>
            </a:pPr>
            <a:r>
              <a:rPr lang="en-US" sz="2800" b="1" dirty="0" smtClean="0">
                <a:latin typeface="Andalus" pitchFamily="18" charset="-78"/>
                <a:cs typeface="Andalus" pitchFamily="18" charset="-78"/>
              </a:rPr>
              <a:t>   </a:t>
            </a:r>
            <a:r>
              <a:rPr lang="en-US" sz="2800" b="1" dirty="0" smtClean="0">
                <a:latin typeface="Andalus" pitchFamily="18" charset="-78"/>
                <a:cs typeface="Andalus" pitchFamily="18" charset="-78"/>
              </a:rPr>
              <a:t>confidence</a:t>
            </a:r>
            <a:endParaRPr lang="en-US" sz="2800" b="1" dirty="0" smtClean="0">
              <a:latin typeface="Andalus" pitchFamily="18" charset="-78"/>
              <a:cs typeface="Andalus" pitchFamily="18" charset="-78"/>
            </a:endParaRPr>
          </a:p>
          <a:p>
            <a:endParaRPr lang="en-US" sz="2800" b="1" dirty="0" smtClean="0">
              <a:latin typeface="Andalus" pitchFamily="18" charset="-78"/>
              <a:cs typeface="Andalus" pitchFamily="18" charset="-78"/>
            </a:endParaRPr>
          </a:p>
          <a:p>
            <a:r>
              <a:rPr lang="en-US" sz="2800" b="1" dirty="0" smtClean="0">
                <a:latin typeface="Andalus" pitchFamily="18" charset="-78"/>
                <a:cs typeface="Andalus" pitchFamily="18" charset="-78"/>
              </a:rPr>
              <a:t>Child being helped completes the task/skill without adult intervention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6248400" y="990600"/>
            <a:ext cx="2540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G:\Pictures\Landstown Preschool Room 9PM 2010-2011\April\CIMG1118.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3505200"/>
            <a:ext cx="31496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2733677"/>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noAutofit/>
          </a:bodyPr>
          <a:lstStyle/>
          <a:p>
            <a:pPr marL="285750" indent="-285750"/>
            <a:r>
              <a:rPr lang="en-US" sz="4000" b="1" dirty="0" smtClean="0">
                <a:latin typeface="Andalus" pitchFamily="18" charset="-78"/>
                <a:cs typeface="Andalus" pitchFamily="18" charset="-78"/>
              </a:rPr>
              <a:t>Using More Individualized Behavior Systems</a:t>
            </a:r>
            <a:endParaRPr lang="en-US" sz="4000" b="1" dirty="0">
              <a:latin typeface="Andalus" pitchFamily="18" charset="-78"/>
              <a:cs typeface="Andalus" pitchFamily="18" charset="-78"/>
            </a:endParaRPr>
          </a:p>
        </p:txBody>
      </p:sp>
      <p:sp>
        <p:nvSpPr>
          <p:cNvPr id="3" name="Content Placeholder 2"/>
          <p:cNvSpPr>
            <a:spLocks noGrp="1"/>
          </p:cNvSpPr>
          <p:nvPr>
            <p:ph idx="1"/>
          </p:nvPr>
        </p:nvSpPr>
        <p:spPr>
          <a:xfrm>
            <a:off x="533400" y="1371600"/>
            <a:ext cx="4876800" cy="4876800"/>
          </a:xfrm>
        </p:spPr>
        <p:txBody>
          <a:bodyPr>
            <a:normAutofit fontScale="92500" lnSpcReduction="20000"/>
          </a:bodyPr>
          <a:lstStyle/>
          <a:p>
            <a:pPr>
              <a:lnSpc>
                <a:spcPct val="110000"/>
              </a:lnSpc>
            </a:pPr>
            <a:r>
              <a:rPr lang="en-US" b="1" dirty="0" smtClean="0">
                <a:latin typeface="Andalus" pitchFamily="18" charset="-78"/>
                <a:cs typeface="Andalus" pitchFamily="18" charset="-78"/>
              </a:rPr>
              <a:t>First-Then</a:t>
            </a:r>
          </a:p>
          <a:p>
            <a:pPr>
              <a:lnSpc>
                <a:spcPct val="110000"/>
              </a:lnSpc>
            </a:pPr>
            <a:r>
              <a:rPr lang="en-US" b="1" dirty="0" smtClean="0">
                <a:latin typeface="Andalus" pitchFamily="18" charset="-78"/>
                <a:cs typeface="Andalus" pitchFamily="18" charset="-78"/>
              </a:rPr>
              <a:t>Putting reinforcement into a schedule</a:t>
            </a:r>
          </a:p>
          <a:p>
            <a:pPr>
              <a:lnSpc>
                <a:spcPct val="110000"/>
              </a:lnSpc>
            </a:pPr>
            <a:r>
              <a:rPr lang="en-US" b="1" dirty="0" smtClean="0">
                <a:latin typeface="Andalus" pitchFamily="18" charset="-78"/>
                <a:cs typeface="Andalus" pitchFamily="18" charset="-78"/>
              </a:rPr>
              <a:t>Token Reinforcement Systems – children earn “something” e.g. pennies, stars, etc. for a student pre-selected reward</a:t>
            </a:r>
          </a:p>
          <a:p>
            <a:pPr lvl="1">
              <a:lnSpc>
                <a:spcPct val="110000"/>
              </a:lnSpc>
              <a:buFont typeface="Arial" pitchFamily="34" charset="0"/>
              <a:buChar char="•"/>
            </a:pPr>
            <a:r>
              <a:rPr lang="en-US" b="1" dirty="0" smtClean="0">
                <a:latin typeface="Andalus" pitchFamily="18" charset="-78"/>
                <a:cs typeface="Andalus" pitchFamily="18" charset="-78"/>
              </a:rPr>
              <a:t>Modification for younger children:  picture puzzle</a:t>
            </a:r>
          </a:p>
          <a:p>
            <a:pPr lvl="1"/>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605" y="1447800"/>
            <a:ext cx="3388615"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605" y="3886200"/>
            <a:ext cx="335595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713673"/>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00200" y="1371600"/>
            <a:ext cx="6172200" cy="4495800"/>
          </a:xfrm>
        </p:spPr>
        <p:txBody>
          <a:bodyPr>
            <a:normAutofit/>
          </a:bodyPr>
          <a:lstStyle/>
          <a:p>
            <a:pPr marL="0" indent="0" eaLnBrk="1" hangingPunct="1">
              <a:buFont typeface="Arial" pitchFamily="34" charset="0"/>
              <a:buNone/>
            </a:pPr>
            <a:r>
              <a:rPr lang="en-US" dirty="0" smtClean="0">
                <a:latin typeface="Andalus" pitchFamily="18" charset="-78"/>
                <a:cs typeface="Andalus" pitchFamily="18" charset="-78"/>
              </a:rPr>
              <a:t>“The key implication here is that most solutions to challenging behaviors are likely to be found by examining adult behavior and overall classroom practice, not by singling out individual children for specialized intervention.”</a:t>
            </a:r>
          </a:p>
          <a:p>
            <a:pPr marL="0" indent="0" eaLnBrk="1" hangingPunct="1">
              <a:buFont typeface="Arial" pitchFamily="34" charset="0"/>
              <a:buNone/>
            </a:pPr>
            <a:r>
              <a:rPr lang="en-US" dirty="0" smtClean="0">
                <a:latin typeface="Andalus" pitchFamily="18" charset="-78"/>
                <a:cs typeface="Andalus" pitchFamily="18" charset="-78"/>
              </a:rPr>
              <a:t>(Fox et al. 2003)</a:t>
            </a:r>
          </a:p>
        </p:txBody>
      </p:sp>
      <p:pic>
        <p:nvPicPr>
          <p:cNvPr id="8195" name="Picture 3"/>
          <p:cNvPicPr>
            <a:picLocks noChangeAspect="1" noChangeArrowheads="1"/>
          </p:cNvPicPr>
          <p:nvPr/>
        </p:nvPicPr>
        <p:blipFill>
          <a:blip r:embed="rId3" cstate="print"/>
          <a:srcRect/>
          <a:stretch>
            <a:fillRect/>
          </a:stretch>
        </p:blipFill>
        <p:spPr bwMode="auto">
          <a:xfrm>
            <a:off x="381000" y="0"/>
            <a:ext cx="8534400" cy="6794500"/>
          </a:xfrm>
          <a:prstGeom prst="rect">
            <a:avLst/>
          </a:prstGeom>
          <a:noFill/>
          <a:ln w="9525">
            <a:noFill/>
            <a:miter lim="800000"/>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2397559"/>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itchFamily="18" charset="-78"/>
                <a:cs typeface="Andalus" pitchFamily="18" charset="-78"/>
              </a:rPr>
              <a:t>References</a:t>
            </a:r>
            <a:endParaRPr lang="en-US" dirty="0">
              <a:latin typeface="Andalus" pitchFamily="18" charset="-78"/>
              <a:cs typeface="Andalus" pitchFamily="18" charset="-78"/>
            </a:endParaRPr>
          </a:p>
        </p:txBody>
      </p:sp>
      <p:sp>
        <p:nvSpPr>
          <p:cNvPr id="3" name="Content Placeholder 2"/>
          <p:cNvSpPr>
            <a:spLocks noGrp="1"/>
          </p:cNvSpPr>
          <p:nvPr>
            <p:ph idx="1"/>
          </p:nvPr>
        </p:nvSpPr>
        <p:spPr/>
        <p:txBody>
          <a:bodyPr>
            <a:normAutofit fontScale="70000" lnSpcReduction="20000"/>
          </a:bodyPr>
          <a:lstStyle/>
          <a:p>
            <a:pPr>
              <a:buNone/>
            </a:pPr>
            <a:r>
              <a:rPr lang="en-US" dirty="0" smtClean="0">
                <a:latin typeface="Andalus" pitchFamily="18" charset="-78"/>
                <a:cs typeface="Andalus" pitchFamily="18" charset="-78"/>
              </a:rPr>
              <a:t>Fox, L. (2003). The Teaching Pyramid: A model for supporting social competence and preventing challenging behavior in young children. </a:t>
            </a:r>
            <a:r>
              <a:rPr lang="en-US" i="1" dirty="0" smtClean="0">
                <a:latin typeface="Andalus" pitchFamily="18" charset="-78"/>
                <a:cs typeface="Andalus" pitchFamily="18" charset="-78"/>
              </a:rPr>
              <a:t>Young Children</a:t>
            </a:r>
            <a:r>
              <a:rPr lang="en-US" dirty="0" smtClean="0">
                <a:latin typeface="Andalus" pitchFamily="18" charset="-78"/>
                <a:cs typeface="Andalus" pitchFamily="18" charset="-78"/>
              </a:rPr>
              <a:t> , 48-53.</a:t>
            </a:r>
          </a:p>
          <a:p>
            <a:pPr>
              <a:buNone/>
            </a:pPr>
            <a:r>
              <a:rPr lang="en-US" dirty="0" smtClean="0">
                <a:latin typeface="Andalus" pitchFamily="18" charset="-78"/>
                <a:cs typeface="Andalus" pitchFamily="18" charset="-78"/>
              </a:rPr>
              <a:t> </a:t>
            </a:r>
          </a:p>
          <a:p>
            <a:pPr>
              <a:buNone/>
            </a:pPr>
            <a:r>
              <a:rPr lang="en-US" dirty="0" smtClean="0">
                <a:latin typeface="Andalus" pitchFamily="18" charset="-78"/>
                <a:cs typeface="Andalus" pitchFamily="18" charset="-78"/>
              </a:rPr>
              <a:t>Hyson, M. (2008). </a:t>
            </a:r>
            <a:r>
              <a:rPr lang="en-US" i="1" dirty="0" smtClean="0">
                <a:latin typeface="Andalus" pitchFamily="18" charset="-78"/>
                <a:cs typeface="Andalus" pitchFamily="18" charset="-78"/>
              </a:rPr>
              <a:t>Enthusiastic and Engaged Learners Approaches to Learning in the Early Childhood Classroom.</a:t>
            </a:r>
            <a:r>
              <a:rPr lang="en-US" dirty="0" smtClean="0">
                <a:latin typeface="Andalus" pitchFamily="18" charset="-78"/>
                <a:cs typeface="Andalus" pitchFamily="18" charset="-78"/>
              </a:rPr>
              <a:t> New York: Teachers College.</a:t>
            </a:r>
          </a:p>
          <a:p>
            <a:pPr>
              <a:buNone/>
            </a:pPr>
            <a:r>
              <a:rPr lang="en-US" dirty="0" smtClean="0">
                <a:latin typeface="Andalus" pitchFamily="18" charset="-78"/>
                <a:cs typeface="Andalus" pitchFamily="18" charset="-78"/>
              </a:rPr>
              <a:t> </a:t>
            </a:r>
          </a:p>
          <a:p>
            <a:pPr>
              <a:buNone/>
            </a:pPr>
            <a:r>
              <a:rPr lang="en-US" dirty="0" smtClean="0">
                <a:latin typeface="Andalus" pitchFamily="18" charset="-78"/>
                <a:cs typeface="Andalus" pitchFamily="18" charset="-78"/>
              </a:rPr>
              <a:t>Morrison, F. (2007). Contemporary Perspectives on Children's Engagement in Learning. </a:t>
            </a:r>
            <a:r>
              <a:rPr lang="en-US" i="1" dirty="0" smtClean="0">
                <a:latin typeface="Andalus" pitchFamily="18" charset="-78"/>
                <a:cs typeface="Andalus" pitchFamily="18" charset="-78"/>
              </a:rPr>
              <a:t>Society for Research in Child Development.</a:t>
            </a:r>
            <a:r>
              <a:rPr lang="en-US" dirty="0" smtClean="0">
                <a:latin typeface="Andalus" pitchFamily="18" charset="-78"/>
                <a:cs typeface="Andalus" pitchFamily="18" charset="-78"/>
              </a:rPr>
              <a:t> Boston.</a:t>
            </a:r>
          </a:p>
          <a:p>
            <a:pPr>
              <a:buNone/>
            </a:pPr>
            <a:r>
              <a:rPr lang="en-US" dirty="0" smtClean="0">
                <a:latin typeface="Andalus" pitchFamily="18" charset="-78"/>
                <a:cs typeface="Andalus" pitchFamily="18" charset="-78"/>
              </a:rPr>
              <a:t> </a:t>
            </a:r>
          </a:p>
          <a:p>
            <a:pPr>
              <a:buNone/>
            </a:pPr>
            <a:r>
              <a:rPr lang="en-US" dirty="0" smtClean="0">
                <a:latin typeface="Andalus" pitchFamily="18" charset="-78"/>
                <a:cs typeface="Andalus" pitchFamily="18" charset="-78"/>
              </a:rPr>
              <a:t>Ridley, S. (2000). Observed engagement as an indicator of child care program quality. </a:t>
            </a:r>
            <a:r>
              <a:rPr lang="en-US" i="1" dirty="0" smtClean="0">
                <a:latin typeface="Andalus" pitchFamily="18" charset="-78"/>
                <a:cs typeface="Andalus" pitchFamily="18" charset="-78"/>
              </a:rPr>
              <a:t>Early Education and Development</a:t>
            </a:r>
            <a:r>
              <a:rPr lang="en-US" dirty="0" smtClean="0">
                <a:latin typeface="Andalus" pitchFamily="18" charset="-78"/>
                <a:cs typeface="Andalus" pitchFamily="18" charset="-78"/>
              </a:rPr>
              <a:t> , 133-146.</a:t>
            </a:r>
          </a:p>
          <a:p>
            <a:endParaRPr lang="en-US" dirty="0" smtClean="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ndalus" pitchFamily="18" charset="-78"/>
                <a:cs typeface="Andalus" pitchFamily="18" charset="-78"/>
              </a:rPr>
              <a:t>Websites We Love</a:t>
            </a:r>
            <a:endParaRPr lang="en-US" dirty="0">
              <a:latin typeface="Andalus" pitchFamily="18" charset="-78"/>
              <a:cs typeface="Andalus" pitchFamily="18" charset="-78"/>
            </a:endParaRPr>
          </a:p>
        </p:txBody>
      </p:sp>
      <p:sp>
        <p:nvSpPr>
          <p:cNvPr id="3" name="Content Placeholder 2"/>
          <p:cNvSpPr>
            <a:spLocks noGrp="1"/>
          </p:cNvSpPr>
          <p:nvPr>
            <p:ph idx="1"/>
          </p:nvPr>
        </p:nvSpPr>
        <p:spPr>
          <a:xfrm>
            <a:off x="457200" y="1143000"/>
            <a:ext cx="8458200" cy="5562600"/>
          </a:xfrm>
        </p:spPr>
        <p:txBody>
          <a:bodyPr>
            <a:normAutofit fontScale="77500" lnSpcReduction="20000"/>
          </a:bodyPr>
          <a:lstStyle/>
          <a:p>
            <a:pPr marL="0" indent="0">
              <a:buNone/>
            </a:pPr>
            <a:r>
              <a:rPr lang="en-US" b="1" dirty="0">
                <a:latin typeface="Andalus" pitchFamily="18" charset="-78"/>
                <a:cs typeface="Andalus" pitchFamily="18" charset="-78"/>
              </a:rPr>
              <a:t>Sites for Social </a:t>
            </a:r>
            <a:r>
              <a:rPr lang="en-US" b="1" dirty="0" smtClean="0">
                <a:latin typeface="Andalus" pitchFamily="18" charset="-78"/>
                <a:cs typeface="Andalus" pitchFamily="18" charset="-78"/>
              </a:rPr>
              <a:t>Stories</a:t>
            </a:r>
            <a:endParaRPr lang="en-US" dirty="0">
              <a:latin typeface="Andalus" pitchFamily="18" charset="-78"/>
              <a:cs typeface="Andalus" pitchFamily="18" charset="-78"/>
            </a:endParaRPr>
          </a:p>
          <a:p>
            <a:r>
              <a:rPr lang="en-US" u="sng" dirty="0">
                <a:latin typeface="Andalus" pitchFamily="18" charset="-78"/>
                <a:cs typeface="Andalus" pitchFamily="18" charset="-78"/>
                <a:hlinkClick r:id="rId3"/>
              </a:rPr>
              <a:t>http://www.kansasasd.com/node/9</a:t>
            </a:r>
            <a:r>
              <a:rPr lang="en-US" dirty="0">
                <a:latin typeface="Andalus" pitchFamily="18" charset="-78"/>
                <a:cs typeface="Andalus" pitchFamily="18" charset="-78"/>
              </a:rPr>
              <a:t>  - Kansas Instructional Support Network</a:t>
            </a:r>
          </a:p>
          <a:p>
            <a:r>
              <a:rPr lang="en-US" u="sng" dirty="0">
                <a:latin typeface="Andalus" pitchFamily="18" charset="-78"/>
                <a:cs typeface="Andalus" pitchFamily="18" charset="-78"/>
                <a:hlinkClick r:id="rId4"/>
              </a:rPr>
              <a:t>http</a:t>
            </a:r>
            <a:r>
              <a:rPr lang="en-US" u="sng">
                <a:latin typeface="Andalus" pitchFamily="18" charset="-78"/>
                <a:cs typeface="Andalus" pitchFamily="18" charset="-78"/>
                <a:hlinkClick r:id="rId4"/>
              </a:rPr>
              <a:t>://</a:t>
            </a:r>
            <a:r>
              <a:rPr lang="en-US" u="sng" smtClean="0">
                <a:latin typeface="Andalus" pitchFamily="18" charset="-78"/>
                <a:cs typeface="Andalus" pitchFamily="18" charset="-78"/>
                <a:hlinkClick r:id="rId4"/>
              </a:rPr>
              <a:t>kidscandream.webs.com/page13.htm</a:t>
            </a:r>
            <a:endParaRPr lang="en-US">
              <a:latin typeface="Andalus" pitchFamily="18" charset="-78"/>
              <a:cs typeface="Andalus" pitchFamily="18" charset="-78"/>
            </a:endParaRPr>
          </a:p>
          <a:p>
            <a:r>
              <a:rPr lang="en-US" u="sng" smtClean="0">
                <a:latin typeface="Andalus" pitchFamily="18" charset="-78"/>
                <a:cs typeface="Andalus" pitchFamily="18" charset="-78"/>
                <a:hlinkClick r:id="rId5"/>
              </a:rPr>
              <a:t>http</a:t>
            </a:r>
            <a:r>
              <a:rPr lang="en-US" u="sng" dirty="0">
                <a:latin typeface="Andalus" pitchFamily="18" charset="-78"/>
                <a:cs typeface="Andalus" pitchFamily="18" charset="-78"/>
                <a:hlinkClick r:id="rId5"/>
              </a:rPr>
              <a:t>://www.speakingofspeech.com/</a:t>
            </a:r>
            <a:r>
              <a:rPr lang="en-US" dirty="0">
                <a:latin typeface="Andalus" pitchFamily="18" charset="-78"/>
                <a:cs typeface="Andalus" pitchFamily="18" charset="-78"/>
              </a:rPr>
              <a:t> - stories are in the Materials Exchange area</a:t>
            </a:r>
          </a:p>
          <a:p>
            <a:r>
              <a:rPr lang="en-US" u="sng" dirty="0">
                <a:latin typeface="Andalus" pitchFamily="18" charset="-78"/>
                <a:cs typeface="Andalus" pitchFamily="18" charset="-78"/>
                <a:hlinkClick r:id="rId6"/>
              </a:rPr>
              <a:t>http://www.sandbox-learning.com/</a:t>
            </a:r>
            <a:r>
              <a:rPr lang="en-US" dirty="0">
                <a:latin typeface="Andalus" pitchFamily="18" charset="-78"/>
                <a:cs typeface="Andalus" pitchFamily="18" charset="-78"/>
              </a:rPr>
              <a:t>  - personalized social stories for a </a:t>
            </a:r>
            <a:r>
              <a:rPr lang="en-US" dirty="0" smtClean="0">
                <a:latin typeface="Andalus" pitchFamily="18" charset="-78"/>
                <a:cs typeface="Andalus" pitchFamily="18" charset="-78"/>
              </a:rPr>
              <a:t>fee</a:t>
            </a:r>
          </a:p>
          <a:p>
            <a:pPr marL="0" indent="0">
              <a:buNone/>
            </a:pPr>
            <a:r>
              <a:rPr lang="en-US" b="1" dirty="0" smtClean="0">
                <a:latin typeface="Andalus" pitchFamily="18" charset="-78"/>
                <a:cs typeface="Andalus" pitchFamily="18" charset="-78"/>
              </a:rPr>
              <a:t>Sites for Visuals</a:t>
            </a:r>
          </a:p>
          <a:p>
            <a:r>
              <a:rPr lang="en-US" b="1" dirty="0">
                <a:latin typeface="Andalus" pitchFamily="18" charset="-78"/>
                <a:cs typeface="Andalus" pitchFamily="18" charset="-78"/>
                <a:hlinkClick r:id="rId7"/>
              </a:rPr>
              <a:t>http://www.patrickecker.org</a:t>
            </a:r>
            <a:r>
              <a:rPr lang="en-US" b="1" dirty="0" smtClean="0">
                <a:latin typeface="Andalus" pitchFamily="18" charset="-78"/>
                <a:cs typeface="Andalus" pitchFamily="18" charset="-78"/>
                <a:hlinkClick r:id="rId7"/>
              </a:rPr>
              <a:t>/</a:t>
            </a:r>
            <a:endParaRPr lang="en-US" b="1" dirty="0" smtClean="0">
              <a:latin typeface="Andalus" pitchFamily="18" charset="-78"/>
              <a:cs typeface="Andalus" pitchFamily="18" charset="-78"/>
            </a:endParaRPr>
          </a:p>
          <a:p>
            <a:r>
              <a:rPr lang="en-US" b="1" dirty="0">
                <a:latin typeface="Andalus" pitchFamily="18" charset="-78"/>
                <a:cs typeface="Andalus" pitchFamily="18" charset="-78"/>
                <a:hlinkClick r:id="rId8"/>
              </a:rPr>
              <a:t>http://www.polyxo.com/visualsupport</a:t>
            </a:r>
            <a:r>
              <a:rPr lang="en-US" b="1" dirty="0" smtClean="0">
                <a:latin typeface="Andalus" pitchFamily="18" charset="-78"/>
                <a:cs typeface="Andalus" pitchFamily="18" charset="-78"/>
                <a:hlinkClick r:id="rId8"/>
              </a:rPr>
              <a:t>/</a:t>
            </a:r>
            <a:endParaRPr lang="en-US" b="1" dirty="0" smtClean="0">
              <a:latin typeface="Andalus" pitchFamily="18" charset="-78"/>
              <a:cs typeface="Andalus" pitchFamily="18" charset="-78"/>
            </a:endParaRPr>
          </a:p>
          <a:p>
            <a:r>
              <a:rPr lang="en-US" b="1" dirty="0">
                <a:latin typeface="Andalus" pitchFamily="18" charset="-78"/>
                <a:cs typeface="Andalus" pitchFamily="18" charset="-78"/>
                <a:hlinkClick r:id="rId9"/>
              </a:rPr>
              <a:t>http://www.setbc.org/pictureset</a:t>
            </a:r>
            <a:r>
              <a:rPr lang="en-US" b="1" dirty="0" smtClean="0">
                <a:latin typeface="Andalus" pitchFamily="18" charset="-78"/>
                <a:cs typeface="Andalus" pitchFamily="18" charset="-78"/>
                <a:hlinkClick r:id="rId9"/>
              </a:rPr>
              <a:t>/</a:t>
            </a:r>
            <a:r>
              <a:rPr lang="en-US" b="1" dirty="0" smtClean="0">
                <a:latin typeface="Andalus" pitchFamily="18" charset="-78"/>
                <a:cs typeface="Andalus" pitchFamily="18" charset="-78"/>
              </a:rPr>
              <a:t> - British spellings</a:t>
            </a:r>
          </a:p>
          <a:p>
            <a:r>
              <a:rPr lang="en-US" dirty="0">
                <a:latin typeface="Andalus" pitchFamily="18" charset="-78"/>
                <a:cs typeface="Andalus" pitchFamily="18" charset="-78"/>
                <a:hlinkClick r:id="rId10"/>
              </a:rPr>
              <a:t>http://</a:t>
            </a:r>
            <a:r>
              <a:rPr lang="en-US" dirty="0" smtClean="0">
                <a:latin typeface="Andalus" pitchFamily="18" charset="-78"/>
                <a:cs typeface="Andalus" pitchFamily="18" charset="-78"/>
                <a:hlinkClick r:id="rId10"/>
              </a:rPr>
              <a:t>www.do2learn.com/picturecards/printcards/index.htm</a:t>
            </a:r>
            <a:r>
              <a:rPr lang="en-US" dirty="0" smtClean="0">
                <a:latin typeface="Andalus" pitchFamily="18" charset="-78"/>
                <a:cs typeface="Andalus" pitchFamily="18" charset="-78"/>
              </a:rPr>
              <a:t> </a:t>
            </a:r>
            <a:endParaRPr lang="en-US" dirty="0">
              <a:latin typeface="Andalus" pitchFamily="18" charset="-78"/>
              <a:cs typeface="Andalus" pitchFamily="18" charset="-78"/>
            </a:endParaRPr>
          </a:p>
          <a:p>
            <a:endParaRPr lang="en-US" dirty="0">
              <a:latin typeface="Andalus" pitchFamily="18" charset="-78"/>
              <a:cs typeface="Andalus" pitchFamily="18" charset="-7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2778758"/>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rmAutofit fontScale="92500" lnSpcReduction="20000"/>
          </a:bodyPr>
          <a:lstStyle/>
          <a:p>
            <a:pPr marL="0" indent="0">
              <a:buNone/>
            </a:pPr>
            <a:r>
              <a:rPr lang="en-US" b="1" dirty="0">
                <a:latin typeface="Andalus" pitchFamily="18" charset="-78"/>
                <a:cs typeface="Andalus" pitchFamily="18" charset="-78"/>
              </a:rPr>
              <a:t>Looking for more?</a:t>
            </a:r>
          </a:p>
          <a:p>
            <a:r>
              <a:rPr lang="en-US" u="sng" dirty="0">
                <a:latin typeface="Andalus" pitchFamily="18" charset="-78"/>
                <a:cs typeface="Andalus" pitchFamily="18" charset="-78"/>
                <a:hlinkClick r:id="rId3"/>
              </a:rPr>
              <a:t>http://csefel.vanderbilt.edu</a:t>
            </a:r>
            <a:r>
              <a:rPr lang="en-US" dirty="0">
                <a:latin typeface="Andalus" pitchFamily="18" charset="-78"/>
                <a:cs typeface="Andalus" pitchFamily="18" charset="-78"/>
              </a:rPr>
              <a:t> - Center on the Social and Emotional Foundations for Early Learning (CSEFEL)</a:t>
            </a:r>
          </a:p>
          <a:p>
            <a:r>
              <a:rPr lang="en-US" u="sng" dirty="0">
                <a:latin typeface="Andalus" pitchFamily="18" charset="-78"/>
                <a:cs typeface="Andalus" pitchFamily="18" charset="-78"/>
                <a:hlinkClick r:id="rId4"/>
              </a:rPr>
              <a:t>http://www.challengingbehavior.org/index.htm</a:t>
            </a:r>
            <a:r>
              <a:rPr lang="en-US" dirty="0">
                <a:latin typeface="Andalus" pitchFamily="18" charset="-78"/>
                <a:cs typeface="Andalus" pitchFamily="18" charset="-78"/>
              </a:rPr>
              <a:t> - Technical Assistance Center on Social Emotional Intervention for Young Children (TACSEI)</a:t>
            </a:r>
          </a:p>
          <a:p>
            <a:r>
              <a:rPr lang="en-US" u="sng" dirty="0">
                <a:latin typeface="Andalus" pitchFamily="18" charset="-78"/>
                <a:cs typeface="Andalus" pitchFamily="18" charset="-78"/>
                <a:hlinkClick r:id="rId5"/>
              </a:rPr>
              <a:t>http://consciousdiscipline.com</a:t>
            </a:r>
            <a:endParaRPr lang="en-US" dirty="0">
              <a:latin typeface="Andalus" pitchFamily="18" charset="-78"/>
              <a:cs typeface="Andalus" pitchFamily="18" charset="-78"/>
            </a:endParaRPr>
          </a:p>
          <a:p>
            <a:r>
              <a:rPr lang="en-US" u="sng" dirty="0">
                <a:latin typeface="Andalus" pitchFamily="18" charset="-78"/>
                <a:cs typeface="Andalus" pitchFamily="18" charset="-78"/>
                <a:hlinkClick r:id="rId6"/>
              </a:rPr>
              <a:t>http://prekese.dadeschools.net/consciousdiscipline.html</a:t>
            </a:r>
            <a:endParaRPr lang="en-US" dirty="0">
              <a:latin typeface="Andalus" pitchFamily="18" charset="-78"/>
              <a:cs typeface="Andalus" pitchFamily="18" charset="-78"/>
            </a:endParaRPr>
          </a:p>
          <a:p>
            <a:endParaRPr lang="en-US" dirty="0"/>
          </a:p>
        </p:txBody>
      </p:sp>
      <p:sp>
        <p:nvSpPr>
          <p:cNvPr id="4" name="TextBox 3"/>
          <p:cNvSpPr txBox="1"/>
          <p:nvPr/>
        </p:nvSpPr>
        <p:spPr>
          <a:xfrm>
            <a:off x="1371600" y="5410200"/>
            <a:ext cx="4343400" cy="923330"/>
          </a:xfrm>
          <a:prstGeom prst="rect">
            <a:avLst/>
          </a:prstGeom>
          <a:noFill/>
        </p:spPr>
        <p:txBody>
          <a:bodyPr wrap="square" rtlCol="0">
            <a:spAutoFit/>
          </a:bodyPr>
          <a:lstStyle/>
          <a:p>
            <a:r>
              <a:rPr lang="en-US" dirty="0" smtClean="0"/>
              <a:t> </a:t>
            </a:r>
            <a:r>
              <a:rPr lang="en-US" b="1" dirty="0"/>
              <a:t>Songs for I Love You Rituals: Vol.1</a:t>
            </a:r>
            <a:endParaRPr lang="en-US" dirty="0"/>
          </a:p>
          <a:p>
            <a:r>
              <a:rPr lang="en-US" dirty="0" smtClean="0"/>
              <a:t>Available at </a:t>
            </a:r>
            <a:r>
              <a:rPr lang="en-US" dirty="0" smtClean="0">
                <a:hlinkClick r:id="rId7"/>
              </a:rPr>
              <a:t>www.consciousdiscipline.com</a:t>
            </a:r>
            <a:r>
              <a:rPr lang="en-US" dirty="0" smtClean="0"/>
              <a:t> or </a:t>
            </a:r>
            <a:r>
              <a:rPr lang="en-US" dirty="0" smtClean="0">
                <a:hlinkClick r:id="rId8"/>
              </a:rPr>
              <a:t>www.amazon.com</a:t>
            </a:r>
            <a:r>
              <a:rPr lang="en-US" dirty="0" smtClean="0"/>
              <a:t> </a:t>
            </a:r>
            <a:endParaRPr lang="en-US" dirty="0"/>
          </a:p>
        </p:txBody>
      </p:sp>
      <p:pic>
        <p:nvPicPr>
          <p:cNvPr id="5" name="Picture 4"/>
          <p:cNvPicPr>
            <a:picLocks noChangeAspect="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4800600"/>
            <a:ext cx="1800225" cy="18002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1886463"/>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p:nvPr/>
        </p:nvPicPr>
        <p:blipFill>
          <a:blip r:embed="rId3" cstate="print">
            <a:lum brigh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802029"/>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4648200" cy="609600"/>
          </a:xfrm>
          <a:solidFill>
            <a:schemeClr val="tx2">
              <a:lumMod val="20000"/>
              <a:lumOff val="80000"/>
            </a:schemeClr>
          </a:solidFill>
          <a:ln w="28575">
            <a:solidFill>
              <a:schemeClr val="tx1"/>
            </a:solidFill>
          </a:ln>
        </p:spPr>
        <p:txBody>
          <a:bodyPr>
            <a:noAutofit/>
          </a:bodyPr>
          <a:lstStyle/>
          <a:p>
            <a:r>
              <a:rPr lang="en-US" b="1" dirty="0" smtClean="0">
                <a:latin typeface="Andalus" pitchFamily="18" charset="-78"/>
                <a:cs typeface="Andalus" pitchFamily="18" charset="-78"/>
              </a:rPr>
              <a:t>Tried and True</a:t>
            </a:r>
            <a:endParaRPr lang="en-US" b="1" dirty="0">
              <a:latin typeface="Andalus" pitchFamily="18" charset="-78"/>
              <a:cs typeface="Andalus" pitchFamily="18" charset="-78"/>
            </a:endParaRPr>
          </a:p>
        </p:txBody>
      </p:sp>
      <p:sp>
        <p:nvSpPr>
          <p:cNvPr id="4" name="Content Placeholder 3"/>
          <p:cNvSpPr>
            <a:spLocks noGrp="1"/>
          </p:cNvSpPr>
          <p:nvPr>
            <p:ph idx="1"/>
          </p:nvPr>
        </p:nvSpPr>
        <p:spPr>
          <a:xfrm>
            <a:off x="609600" y="990600"/>
            <a:ext cx="8001000" cy="5867760"/>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indent="0" algn="ctr">
              <a:buNone/>
            </a:pPr>
            <a:r>
              <a:rPr lang="en-US" sz="2800" b="1" dirty="0" smtClean="0">
                <a:latin typeface="Andalus" pitchFamily="18" charset="-78"/>
                <a:cs typeface="Andalus" pitchFamily="18" charset="-78"/>
              </a:rPr>
              <a:t>The successful strategies and philosophies we employ daily which have prevented challenging behaviors incorporate the following from the pyramid</a:t>
            </a:r>
            <a:r>
              <a:rPr lang="en-US" sz="2800" b="1" dirty="0">
                <a:latin typeface="Andalus" pitchFamily="18" charset="-78"/>
                <a:cs typeface="Andalus" pitchFamily="18" charset="-78"/>
              </a:rPr>
              <a:t> </a:t>
            </a:r>
            <a:r>
              <a:rPr lang="en-US" sz="2800" b="1" dirty="0" smtClean="0">
                <a:latin typeface="Andalus" pitchFamily="18" charset="-78"/>
                <a:cs typeface="Andalus" pitchFamily="18" charset="-78"/>
              </a:rPr>
              <a:t>model: </a:t>
            </a:r>
          </a:p>
          <a:p>
            <a:pPr lvl="1">
              <a:buNone/>
            </a:pPr>
            <a:endParaRPr lang="en-US" b="1" dirty="0" smtClean="0">
              <a:latin typeface="Andalus" pitchFamily="18" charset="-78"/>
              <a:cs typeface="Andalus" pitchFamily="18" charset="-78"/>
            </a:endParaRPr>
          </a:p>
          <a:p>
            <a:pPr lvl="1">
              <a:buFont typeface="Arial" pitchFamily="34" charset="0"/>
              <a:buChar char="•"/>
            </a:pPr>
            <a:r>
              <a:rPr lang="en-US" b="1" dirty="0" smtClean="0">
                <a:latin typeface="Andalus" pitchFamily="18" charset="-78"/>
                <a:cs typeface="Andalus" pitchFamily="18" charset="-78"/>
              </a:rPr>
              <a:t>Nurturing and Responsive Relationships  </a:t>
            </a:r>
          </a:p>
          <a:p>
            <a:pPr lvl="1">
              <a:buFont typeface="Arial" pitchFamily="34" charset="0"/>
              <a:buChar char="•"/>
            </a:pPr>
            <a:endParaRPr lang="en-US" b="1" dirty="0" smtClean="0">
              <a:latin typeface="Andalus" pitchFamily="18" charset="-78"/>
              <a:cs typeface="Andalus" pitchFamily="18" charset="-78"/>
            </a:endParaRPr>
          </a:p>
          <a:p>
            <a:pPr lvl="1">
              <a:buFont typeface="Arial" pitchFamily="34" charset="0"/>
              <a:buChar char="•"/>
            </a:pPr>
            <a:r>
              <a:rPr lang="en-US" b="1" dirty="0" smtClean="0">
                <a:latin typeface="Andalus" pitchFamily="18" charset="-78"/>
                <a:cs typeface="Andalus" pitchFamily="18" charset="-78"/>
              </a:rPr>
              <a:t>High Quality Supportive Environments</a:t>
            </a:r>
          </a:p>
          <a:p>
            <a:pPr lvl="1">
              <a:buNone/>
            </a:pPr>
            <a:endParaRPr lang="en-US" b="1" dirty="0" smtClean="0">
              <a:latin typeface="Andalus" pitchFamily="18" charset="-78"/>
              <a:cs typeface="Andalus" pitchFamily="18" charset="-78"/>
            </a:endParaRPr>
          </a:p>
          <a:p>
            <a:pPr lvl="1">
              <a:buFont typeface="Arial" pitchFamily="34" charset="0"/>
              <a:buChar char="•"/>
            </a:pPr>
            <a:r>
              <a:rPr lang="en-US" b="1" dirty="0" smtClean="0">
                <a:latin typeface="Andalus" pitchFamily="18" charset="-78"/>
                <a:cs typeface="Andalus" pitchFamily="18" charset="-78"/>
              </a:rPr>
              <a:t>Targeted Social Emotional Supports</a:t>
            </a:r>
          </a:p>
          <a:p>
            <a:endParaRPr lang="en-US" dirty="0"/>
          </a:p>
          <a:p>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6579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4800"/>
            <a:ext cx="6019800" cy="1203960"/>
          </a:xfrm>
          <a:solidFill>
            <a:srgbClr val="66FF99"/>
          </a:solidFill>
          <a:ln w="38100">
            <a:solidFill>
              <a:schemeClr val="tx1"/>
            </a:solidFill>
          </a:ln>
        </p:spPr>
        <p:txBody>
          <a:bodyPr bIns="365760">
            <a:normAutofit fontScale="90000"/>
          </a:bodyPr>
          <a:lstStyle/>
          <a:p>
            <a:pPr lvl="1" algn="ctr"/>
            <a:r>
              <a:rPr lang="en-US" sz="4400" b="1" dirty="0" smtClean="0">
                <a:latin typeface="Andalus" pitchFamily="18" charset="-78"/>
                <a:cs typeface="Andalus" pitchFamily="18" charset="-78"/>
              </a:rPr>
              <a:t/>
            </a:r>
            <a:br>
              <a:rPr lang="en-US" sz="4400" b="1" dirty="0" smtClean="0">
                <a:latin typeface="Andalus" pitchFamily="18" charset="-78"/>
                <a:cs typeface="Andalus" pitchFamily="18" charset="-78"/>
              </a:rPr>
            </a:br>
            <a:r>
              <a:rPr lang="en-US" sz="3111" b="1" dirty="0" smtClean="0">
                <a:latin typeface="Andalus" pitchFamily="18" charset="-78"/>
                <a:cs typeface="Andalus" pitchFamily="18" charset="-78"/>
              </a:rPr>
              <a:t>Nurturing </a:t>
            </a:r>
            <a:r>
              <a:rPr lang="en-US" sz="3111" b="1" dirty="0" smtClean="0">
                <a:latin typeface="Andalus" pitchFamily="18" charset="-78"/>
                <a:cs typeface="Andalus" pitchFamily="18" charset="-78"/>
              </a:rPr>
              <a:t>and Responsive </a:t>
            </a:r>
            <a:r>
              <a:rPr lang="en-US" sz="3111" b="1" dirty="0" smtClean="0">
                <a:latin typeface="Andalus" pitchFamily="18" charset="-78"/>
                <a:cs typeface="Andalus" pitchFamily="18" charset="-78"/>
              </a:rPr>
              <a:t>Relationships  </a:t>
            </a:r>
            <a:r>
              <a:rPr lang="en-US" b="1" dirty="0" smtClean="0">
                <a:latin typeface="Andalus" pitchFamily="18" charset="-78"/>
                <a:cs typeface="Andalus" pitchFamily="18" charset="-78"/>
              </a:rPr>
              <a:t/>
            </a:r>
            <a:br>
              <a:rPr lang="en-US" b="1" dirty="0" smtClean="0">
                <a:latin typeface="Andalus" pitchFamily="18" charset="-78"/>
                <a:cs typeface="Andalus" pitchFamily="18" charset="-78"/>
              </a:rPr>
            </a:br>
            <a:endParaRPr lang="en-US" dirty="0"/>
          </a:p>
        </p:txBody>
      </p:sp>
      <p:sp>
        <p:nvSpPr>
          <p:cNvPr id="3" name="Content Placeholder 2"/>
          <p:cNvSpPr>
            <a:spLocks noGrp="1"/>
          </p:cNvSpPr>
          <p:nvPr>
            <p:ph idx="1"/>
          </p:nvPr>
        </p:nvSpPr>
        <p:spPr>
          <a:xfrm>
            <a:off x="304800" y="1752603"/>
            <a:ext cx="8534400" cy="4678363"/>
          </a:xfrm>
        </p:spPr>
        <p:txBody>
          <a:bodyPr>
            <a:normAutofit fontScale="92500"/>
          </a:bodyPr>
          <a:lstStyle/>
          <a:p>
            <a:pPr>
              <a:buNone/>
            </a:pPr>
            <a:r>
              <a:rPr lang="en-US" sz="2800" b="1" dirty="0" smtClean="0">
                <a:latin typeface="Andalus" pitchFamily="18" charset="-78"/>
                <a:cs typeface="Andalus" pitchFamily="18" charset="-78"/>
              </a:rPr>
              <a:t>Inquiries made in this area discovered …</a:t>
            </a:r>
          </a:p>
          <a:p>
            <a:pPr marL="0" indent="0">
              <a:buNone/>
            </a:pPr>
            <a:r>
              <a:rPr lang="en-US" sz="2400" b="1" dirty="0" smtClean="0">
                <a:latin typeface="Andalus" pitchFamily="18" charset="-78"/>
                <a:cs typeface="Andalus" pitchFamily="18" charset="-78"/>
              </a:rPr>
              <a:t>“The relationship between a child and their teacher  directly contributes to a child’s engagement in school. “(Morrison,2007)</a:t>
            </a:r>
          </a:p>
          <a:p>
            <a:pPr marL="0" indent="0">
              <a:buNone/>
            </a:pPr>
            <a:endParaRPr lang="en-US" sz="2400" b="1" dirty="0" smtClean="0">
              <a:latin typeface="Andalus" pitchFamily="18" charset="-78"/>
              <a:cs typeface="Andalus" pitchFamily="18" charset="-78"/>
            </a:endParaRPr>
          </a:p>
          <a:p>
            <a:pPr marL="0" indent="0">
              <a:buNone/>
            </a:pPr>
            <a:r>
              <a:rPr lang="en-US" sz="2400" b="1" dirty="0" smtClean="0">
                <a:latin typeface="Andalus" pitchFamily="18" charset="-78"/>
                <a:cs typeface="Andalus" pitchFamily="18" charset="-78"/>
              </a:rPr>
              <a:t>“If teachers show more positive emotion and sensitivity, and  are less harsh and detached, young children are more likely to be engaged in the classroom.” (Ridley at al., 2000)</a:t>
            </a:r>
          </a:p>
          <a:p>
            <a:pPr marL="0" indent="0">
              <a:buNone/>
            </a:pPr>
            <a:endParaRPr lang="en-US" sz="2400" b="1" dirty="0" smtClean="0">
              <a:latin typeface="Andalus" pitchFamily="18" charset="-78"/>
              <a:cs typeface="Andalus" pitchFamily="18" charset="-78"/>
            </a:endParaRPr>
          </a:p>
          <a:p>
            <a:pPr marL="0" indent="0">
              <a:buNone/>
            </a:pPr>
            <a:r>
              <a:rPr lang="en-US" sz="2400" b="1" dirty="0" smtClean="0">
                <a:latin typeface="Andalus" pitchFamily="18" charset="-78"/>
                <a:cs typeface="Andalus" pitchFamily="18" charset="-78"/>
              </a:rPr>
              <a:t>YES, it will take time and effort and YES it will interfere with instructional time however, much will be gained in the long run.</a:t>
            </a:r>
          </a:p>
          <a:p>
            <a:pPr marL="0" indent="0">
              <a:buNone/>
            </a:pPr>
            <a:endParaRPr lang="en-US" sz="2800" b="1" dirty="0" smtClean="0">
              <a:latin typeface="Andalus" pitchFamily="18" charset="-78"/>
              <a:cs typeface="Andalus" pitchFamily="18" charset="-78"/>
            </a:endParaRPr>
          </a:p>
        </p:txBody>
      </p:sp>
      <p:sp>
        <p:nvSpPr>
          <p:cNvPr id="4" name="Cloud Callout 3"/>
          <p:cNvSpPr/>
          <p:nvPr/>
        </p:nvSpPr>
        <p:spPr>
          <a:xfrm rot="21341960" flipH="1">
            <a:off x="548640" y="91440"/>
            <a:ext cx="1828800" cy="1600200"/>
          </a:xfrm>
          <a:prstGeom prst="cloudCallout">
            <a:avLst>
              <a:gd name="adj1" fmla="val -59813"/>
              <a:gd name="adj2" fmla="val 38903"/>
            </a:avLst>
          </a:prstGeom>
          <a:solidFill>
            <a:srgbClr val="99CCFF"/>
          </a:solidFill>
          <a:ln>
            <a:solidFill>
              <a:schemeClr val="tx1"/>
            </a:solidFill>
          </a:ln>
          <a:scene3d>
            <a:camera prst="orthographicFront">
              <a:rot lat="541896" lon="350925" rev="2132981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3200" b="1" dirty="0" smtClean="0">
                <a:solidFill>
                  <a:schemeClr val="tx1"/>
                </a:solidFill>
                <a:latin typeface="Andalus" pitchFamily="18" charset="-78"/>
                <a:cs typeface="Andalus" pitchFamily="18" charset="-78"/>
              </a:rPr>
              <a:t>WHY?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934200" cy="762000"/>
          </a:xfrm>
          <a:solidFill>
            <a:srgbClr val="66FF99"/>
          </a:solidFill>
          <a:ln w="19050">
            <a:solidFill>
              <a:schemeClr val="tx1"/>
            </a:solidFill>
          </a:ln>
        </p:spPr>
        <p:txBody>
          <a:bodyPr>
            <a:normAutofit fontScale="90000"/>
          </a:bodyPr>
          <a:lstStyle/>
          <a:p>
            <a:r>
              <a:rPr lang="en-US" b="1" dirty="0" smtClean="0"/>
              <a:t/>
            </a:r>
            <a:br>
              <a:rPr lang="en-US" b="1" dirty="0" smtClean="0"/>
            </a:br>
            <a:r>
              <a:rPr lang="en-US" sz="2000" b="1" dirty="0" smtClean="0">
                <a:latin typeface="Andalus" pitchFamily="18" charset="-78"/>
                <a:cs typeface="Andalus" pitchFamily="18" charset="-78"/>
              </a:rPr>
              <a:t>Nurturing and Responsive Relationships: </a:t>
            </a:r>
            <a:br>
              <a:rPr lang="en-US" sz="2000" b="1" dirty="0" smtClean="0">
                <a:latin typeface="Andalus" pitchFamily="18" charset="-78"/>
                <a:cs typeface="Andalus" pitchFamily="18" charset="-78"/>
              </a:rPr>
            </a:br>
            <a:r>
              <a:rPr lang="en-US" sz="2000" b="1" dirty="0" smtClean="0">
                <a:latin typeface="Andalus" pitchFamily="18" charset="-78"/>
                <a:cs typeface="Andalus" pitchFamily="18" charset="-78"/>
              </a:rPr>
              <a:t>WHAT DO THEY LOOK LIKE  &amp; HOW DO I DO IT?</a:t>
            </a:r>
            <a:r>
              <a:rPr lang="en-US" b="1" dirty="0" smtClean="0"/>
              <a:t/>
            </a:r>
            <a:br>
              <a:rPr lang="en-US" b="1" dirty="0" smtClean="0"/>
            </a:br>
            <a:endParaRPr lang="en-US" dirty="0"/>
          </a:p>
        </p:txBody>
      </p:sp>
      <p:sp>
        <p:nvSpPr>
          <p:cNvPr id="3" name="Content Placeholder 2"/>
          <p:cNvSpPr>
            <a:spLocks noGrp="1"/>
          </p:cNvSpPr>
          <p:nvPr>
            <p:ph idx="1"/>
          </p:nvPr>
        </p:nvSpPr>
        <p:spPr>
          <a:xfrm>
            <a:off x="2438400" y="914400"/>
            <a:ext cx="6705600" cy="5943600"/>
          </a:xfrm>
          <a:solidFill>
            <a:schemeClr val="tx2">
              <a:lumMod val="40000"/>
              <a:lumOff val="60000"/>
            </a:schemeClr>
          </a:solidFill>
          <a:ln w="25400">
            <a:solidFill>
              <a:schemeClr val="tx1"/>
            </a:solidFill>
          </a:ln>
        </p:spPr>
        <p:txBody>
          <a:bodyPr>
            <a:noAutofit/>
          </a:bodyPr>
          <a:lstStyle/>
          <a:p>
            <a:pPr marL="285750" indent="-285750">
              <a:spcBef>
                <a:spcPts val="0"/>
              </a:spcBef>
              <a:buNone/>
            </a:pPr>
            <a:r>
              <a:rPr lang="en-US" sz="2000" b="1" dirty="0" smtClean="0">
                <a:latin typeface="Andalus" pitchFamily="18" charset="-78"/>
                <a:cs typeface="Andalus" pitchFamily="18" charset="-78"/>
              </a:rPr>
              <a:t>“The little things really do mean a lot”</a:t>
            </a:r>
          </a:p>
          <a:p>
            <a:pPr marL="285750" indent="-285750">
              <a:spcBef>
                <a:spcPts val="0"/>
              </a:spcBef>
              <a:buNone/>
            </a:pPr>
            <a:endParaRPr lang="en-US" sz="2000" b="1" dirty="0" smtClean="0">
              <a:latin typeface="Andalus" pitchFamily="18" charset="-78"/>
              <a:cs typeface="Andalus" pitchFamily="18" charset="-78"/>
            </a:endParaRPr>
          </a:p>
          <a:p>
            <a:pPr marL="285750" indent="-285750">
              <a:spcBef>
                <a:spcPts val="0"/>
              </a:spcBef>
              <a:buNone/>
            </a:pPr>
            <a:r>
              <a:rPr lang="en-US" sz="2000" b="1" dirty="0" smtClean="0">
                <a:latin typeface="Andalus" pitchFamily="18" charset="-78"/>
                <a:cs typeface="Andalus" pitchFamily="18" charset="-78"/>
              </a:rPr>
              <a:t>A smile, a high-five, pat on the back, a hug.</a:t>
            </a:r>
          </a:p>
          <a:p>
            <a:pPr marL="285750" indent="-285750">
              <a:spcBef>
                <a:spcPts val="0"/>
              </a:spcBef>
              <a:buNone/>
            </a:pPr>
            <a:endParaRPr lang="en-US" sz="2000" b="1" dirty="0" smtClean="0">
              <a:latin typeface="Andalus" pitchFamily="18" charset="-78"/>
              <a:cs typeface="Andalus" pitchFamily="18" charset="-78"/>
            </a:endParaRPr>
          </a:p>
          <a:p>
            <a:pPr marL="285750" indent="-285750">
              <a:spcBef>
                <a:spcPts val="0"/>
              </a:spcBef>
              <a:buNone/>
            </a:pPr>
            <a:r>
              <a:rPr lang="en-US" sz="2000" b="1" dirty="0" smtClean="0">
                <a:latin typeface="Andalus" pitchFamily="18" charset="-78"/>
                <a:cs typeface="Andalus" pitchFamily="18" charset="-78"/>
              </a:rPr>
              <a:t>LISTEN and acknowledge what the child has shared!</a:t>
            </a:r>
          </a:p>
          <a:p>
            <a:pPr marL="285750" indent="-285750">
              <a:spcBef>
                <a:spcPts val="0"/>
              </a:spcBef>
              <a:buNone/>
            </a:pPr>
            <a:r>
              <a:rPr lang="en-US" sz="2000" b="1" dirty="0" smtClean="0">
                <a:latin typeface="Andalus" pitchFamily="18" charset="-78"/>
                <a:cs typeface="Andalus" pitchFamily="18" charset="-78"/>
              </a:rPr>
              <a:t>(Specific praise and feedback)</a:t>
            </a:r>
          </a:p>
          <a:p>
            <a:pPr marL="0" indent="0">
              <a:spcBef>
                <a:spcPts val="0"/>
              </a:spcBef>
              <a:buNone/>
            </a:pPr>
            <a:endParaRPr lang="en-US" sz="2000" b="1" dirty="0" smtClean="0">
              <a:latin typeface="Andalus" pitchFamily="18" charset="-78"/>
              <a:cs typeface="Andalus" pitchFamily="18" charset="-78"/>
            </a:endParaRPr>
          </a:p>
          <a:p>
            <a:pPr marL="0" indent="0">
              <a:spcBef>
                <a:spcPts val="0"/>
              </a:spcBef>
              <a:buNone/>
            </a:pPr>
            <a:r>
              <a:rPr lang="en-US" sz="2000" b="1" dirty="0" smtClean="0">
                <a:latin typeface="Andalus" pitchFamily="18" charset="-78"/>
                <a:cs typeface="Andalus" pitchFamily="18" charset="-78"/>
              </a:rPr>
              <a:t>LEARN about the child’s interests, fears,   family  members, pets.</a:t>
            </a:r>
          </a:p>
          <a:p>
            <a:pPr marL="0" indent="0">
              <a:spcBef>
                <a:spcPts val="0"/>
              </a:spcBef>
              <a:buNone/>
            </a:pPr>
            <a:endParaRPr lang="en-US" sz="2000" b="1" dirty="0" smtClean="0">
              <a:latin typeface="Andalus" pitchFamily="18" charset="-78"/>
              <a:cs typeface="Andalus" pitchFamily="18" charset="-78"/>
            </a:endParaRPr>
          </a:p>
          <a:p>
            <a:pPr marL="0" indent="0">
              <a:spcBef>
                <a:spcPts val="0"/>
              </a:spcBef>
              <a:buNone/>
            </a:pPr>
            <a:r>
              <a:rPr lang="en-US" sz="2000" b="1" dirty="0" smtClean="0">
                <a:latin typeface="Andalus" pitchFamily="18" charset="-78"/>
                <a:cs typeface="Andalus" pitchFamily="18" charset="-78"/>
              </a:rPr>
              <a:t> Talk to the children you teach and share things about yourself.</a:t>
            </a:r>
          </a:p>
          <a:p>
            <a:pPr marL="0" indent="0">
              <a:spcBef>
                <a:spcPts val="0"/>
              </a:spcBef>
              <a:buNone/>
            </a:pPr>
            <a:r>
              <a:rPr lang="en-US" sz="2000" b="1" dirty="0" smtClean="0">
                <a:latin typeface="Andalus" pitchFamily="18" charset="-78"/>
                <a:cs typeface="Andalus" pitchFamily="18" charset="-78"/>
              </a:rPr>
              <a:t> </a:t>
            </a:r>
          </a:p>
          <a:p>
            <a:pPr marL="0" indent="0">
              <a:spcBef>
                <a:spcPts val="0"/>
              </a:spcBef>
              <a:buNone/>
            </a:pPr>
            <a:r>
              <a:rPr lang="en-US" sz="2000" b="1" dirty="0" smtClean="0">
                <a:latin typeface="Andalus" pitchFamily="18" charset="-78"/>
                <a:cs typeface="Andalus" pitchFamily="18" charset="-78"/>
              </a:rPr>
              <a:t>    The dialog is informal and often spontaneous!  Not “teacher planned” it occurs naturally.</a:t>
            </a:r>
          </a:p>
          <a:p>
            <a:pPr marL="0" indent="0">
              <a:spcBef>
                <a:spcPts val="0"/>
              </a:spcBef>
              <a:buNone/>
            </a:pPr>
            <a:endParaRPr lang="en-US" sz="2000" b="1" dirty="0" smtClean="0">
              <a:latin typeface="Andalus" pitchFamily="18" charset="-78"/>
              <a:cs typeface="Andalus" pitchFamily="18" charset="-78"/>
            </a:endParaRPr>
          </a:p>
          <a:p>
            <a:pPr marL="0" indent="0">
              <a:spcBef>
                <a:spcPts val="0"/>
              </a:spcBef>
              <a:buNone/>
            </a:pPr>
            <a:r>
              <a:rPr lang="en-US" sz="2000" b="1" dirty="0" smtClean="0">
                <a:latin typeface="Andalus" pitchFamily="18" charset="-78"/>
                <a:cs typeface="Andalus" pitchFamily="18" charset="-78"/>
              </a:rPr>
              <a:t>Nurturing and responsive relationships will contribute to building and supporting your classroom  community  which</a:t>
            </a:r>
          </a:p>
          <a:p>
            <a:pPr marL="0" indent="0">
              <a:spcBef>
                <a:spcPts val="0"/>
              </a:spcBef>
              <a:buNone/>
            </a:pPr>
            <a:r>
              <a:rPr lang="en-US" sz="2000" b="1" dirty="0" smtClean="0">
                <a:latin typeface="Andalus" pitchFamily="18" charset="-78"/>
                <a:cs typeface="Andalus" pitchFamily="18" charset="-78"/>
              </a:rPr>
              <a:t>will lead to student engagement!!</a:t>
            </a:r>
          </a:p>
        </p:txBody>
      </p:sp>
      <p:sp>
        <p:nvSpPr>
          <p:cNvPr id="4" name="Isosceles Triangle 3"/>
          <p:cNvSpPr/>
          <p:nvPr/>
        </p:nvSpPr>
        <p:spPr>
          <a:xfrm>
            <a:off x="0" y="990600"/>
            <a:ext cx="2211636" cy="2053597"/>
          </a:xfrm>
          <a:prstGeom prst="triangle">
            <a:avLst/>
          </a:prstGeom>
          <a:solidFill>
            <a:srgbClr val="FFFF00"/>
          </a:solidFill>
          <a:ln/>
        </p:spPr>
        <p:style>
          <a:lnRef idx="2">
            <a:schemeClr val="dk1"/>
          </a:lnRef>
          <a:fillRef idx="1">
            <a:schemeClr val="lt1"/>
          </a:fillRef>
          <a:effectRef idx="0">
            <a:schemeClr val="dk1"/>
          </a:effectRef>
          <a:fontRef idx="minor">
            <a:schemeClr val="dk1"/>
          </a:fontRef>
        </p:style>
      </p:sp>
      <p:cxnSp>
        <p:nvCxnSpPr>
          <p:cNvPr id="6" name="Straight Connector 5"/>
          <p:cNvCxnSpPr/>
          <p:nvPr/>
        </p:nvCxnSpPr>
        <p:spPr>
          <a:xfrm>
            <a:off x="228600" y="2667000"/>
            <a:ext cx="17526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209800"/>
            <a:ext cx="12954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1905000"/>
            <a:ext cx="9906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1600200"/>
            <a:ext cx="6858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838200" y="2286000"/>
            <a:ext cx="1371600" cy="3048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58" name="AutoShape 2" descr="http://us.mg2.mail.yahoo.com/ya/download?mid=1_80850_AMNWiGIAAV2mTiH6PQAbfSaHN%2Fs&amp;pid=2&amp;fid=Inbox&amp;inline=1"/>
          <p:cNvSpPr>
            <a:spLocks noChangeAspect="1" noChangeArrowheads="1"/>
          </p:cNvSpPr>
          <p:nvPr/>
        </p:nvSpPr>
        <p:spPr bwMode="auto">
          <a:xfrm>
            <a:off x="155575" y="-10001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5-Point Star 11"/>
          <p:cNvSpPr/>
          <p:nvPr/>
        </p:nvSpPr>
        <p:spPr>
          <a:xfrm>
            <a:off x="2438400" y="4800600"/>
            <a:ext cx="304800" cy="3048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rot="20461065">
            <a:off x="6604806" y="2718606"/>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4087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EFD1"/>
            </a:gs>
            <a:gs pos="64999">
              <a:srgbClr val="F0EBD5"/>
            </a:gs>
            <a:gs pos="100000">
              <a:srgbClr val="D1C39F"/>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3"/>
            <a:ext cx="8077200" cy="4678363"/>
          </a:xfrm>
        </p:spPr>
        <p:txBody>
          <a:bodyPr>
            <a:normAutofit fontScale="70000" lnSpcReduction="20000"/>
          </a:bodyPr>
          <a:lstStyle/>
          <a:p>
            <a:pPr marL="285750" indent="-285750">
              <a:spcBef>
                <a:spcPts val="0"/>
              </a:spcBef>
            </a:pPr>
            <a:r>
              <a:rPr lang="en-US" b="1" dirty="0" smtClean="0">
                <a:latin typeface="Andalus" pitchFamily="18" charset="-78"/>
                <a:cs typeface="Andalus" pitchFamily="18" charset="-78"/>
              </a:rPr>
              <a:t>We believe the classroom climate begins with our own attitude and beliefs.</a:t>
            </a:r>
          </a:p>
          <a:p>
            <a:pPr>
              <a:spcBef>
                <a:spcPts val="0"/>
              </a:spcBef>
            </a:pPr>
            <a:endParaRPr lang="en-US" b="1" dirty="0" smtClean="0">
              <a:latin typeface="Andalus" pitchFamily="18" charset="-78"/>
              <a:cs typeface="Andalus" pitchFamily="18" charset="-78"/>
            </a:endParaRPr>
          </a:p>
          <a:p>
            <a:pPr marL="285750" indent="-285750">
              <a:spcBef>
                <a:spcPts val="0"/>
              </a:spcBef>
            </a:pPr>
            <a:r>
              <a:rPr lang="en-US" b="1" dirty="0" smtClean="0">
                <a:latin typeface="Andalus" pitchFamily="18" charset="-78"/>
                <a:cs typeface="Andalus" pitchFamily="18" charset="-78"/>
              </a:rPr>
              <a:t>Our reactions to daily events and stress dictate the mood of our classrooms.</a:t>
            </a:r>
          </a:p>
          <a:p>
            <a:pPr>
              <a:spcBef>
                <a:spcPts val="0"/>
              </a:spcBef>
            </a:pPr>
            <a:endParaRPr lang="en-US" b="1" dirty="0" smtClean="0">
              <a:latin typeface="Andalus" pitchFamily="18" charset="-78"/>
              <a:cs typeface="Andalus" pitchFamily="18" charset="-78"/>
            </a:endParaRPr>
          </a:p>
          <a:p>
            <a:pPr marL="285750" indent="-285750">
              <a:spcBef>
                <a:spcPts val="0"/>
              </a:spcBef>
            </a:pPr>
            <a:r>
              <a:rPr lang="en-US" b="1" dirty="0" smtClean="0">
                <a:latin typeface="Andalus" pitchFamily="18" charset="-78"/>
                <a:cs typeface="Andalus" pitchFamily="18" charset="-78"/>
              </a:rPr>
              <a:t>We are one of the most powerful models for students in how we talk to and interact with others.</a:t>
            </a:r>
          </a:p>
          <a:p>
            <a:pPr>
              <a:spcBef>
                <a:spcPts val="0"/>
              </a:spcBef>
            </a:pPr>
            <a:endParaRPr lang="en-US" b="1" dirty="0" smtClean="0">
              <a:latin typeface="Andalus" pitchFamily="18" charset="-78"/>
              <a:cs typeface="Andalus" pitchFamily="18" charset="-78"/>
            </a:endParaRPr>
          </a:p>
          <a:p>
            <a:pPr marL="285750" indent="-285750">
              <a:spcBef>
                <a:spcPts val="0"/>
              </a:spcBef>
            </a:pPr>
            <a:r>
              <a:rPr lang="en-US" b="1" dirty="0" smtClean="0">
                <a:latin typeface="Andalus" pitchFamily="18" charset="-78"/>
                <a:cs typeface="Andalus" pitchFamily="18" charset="-78"/>
              </a:rPr>
              <a:t>Identify triggers and choose your battles! Remember…Rome was not built in a day!! </a:t>
            </a:r>
          </a:p>
          <a:p>
            <a:pPr marL="285750" indent="-285750"/>
            <a:endParaRPr lang="en-US" b="1" dirty="0" smtClean="0">
              <a:latin typeface="Andalus" pitchFamily="18" charset="-78"/>
              <a:cs typeface="Andalus" pitchFamily="18" charset="-78"/>
            </a:endParaRPr>
          </a:p>
          <a:p>
            <a:pPr marL="285750" indent="-285750"/>
            <a:r>
              <a:rPr lang="en-US" b="1" dirty="0" smtClean="0">
                <a:latin typeface="Andalus" pitchFamily="18" charset="-78"/>
                <a:cs typeface="Andalus" pitchFamily="18" charset="-78"/>
              </a:rPr>
              <a:t>Instruction and interventions are a priority reflecting the needs of the children and the classroom.</a:t>
            </a:r>
          </a:p>
          <a:p>
            <a:endParaRPr lang="en-US" dirty="0"/>
          </a:p>
        </p:txBody>
      </p:sp>
      <p:sp>
        <p:nvSpPr>
          <p:cNvPr id="4" name="Cloud Callout 3"/>
          <p:cNvSpPr/>
          <p:nvPr/>
        </p:nvSpPr>
        <p:spPr>
          <a:xfrm>
            <a:off x="6629400" y="0"/>
            <a:ext cx="2133600" cy="1447800"/>
          </a:xfrm>
          <a:prstGeom prst="cloudCallout">
            <a:avLst>
              <a:gd name="adj1" fmla="val -72250"/>
              <a:gd name="adj2" fmla="val 37764"/>
            </a:avLst>
          </a:prstGeom>
          <a:solidFill>
            <a:srgbClr val="FFFFE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Andalus" pitchFamily="18" charset="-78"/>
                <a:cs typeface="Andalus" pitchFamily="18" charset="-78"/>
              </a:rPr>
              <a:t>Our thoughts</a:t>
            </a:r>
            <a:endParaRPr lang="en-US" sz="2400" b="1" dirty="0">
              <a:solidFill>
                <a:schemeClr val="tx1"/>
              </a:solidFill>
              <a:latin typeface="Andalus" pitchFamily="18" charset="-78"/>
              <a:cs typeface="Andalus" pitchFamily="18" charset="-78"/>
            </a:endParaRPr>
          </a:p>
        </p:txBody>
      </p:sp>
      <p:pic>
        <p:nvPicPr>
          <p:cNvPr id="2059" name="Picture 11"/>
          <p:cNvPicPr>
            <a:picLocks noChangeAspect="1" noChangeArrowheads="1"/>
          </p:cNvPicPr>
          <p:nvPr/>
        </p:nvPicPr>
        <p:blipFill>
          <a:blip r:embed="rId3" cstate="print"/>
          <a:srcRect/>
          <a:stretch>
            <a:fillRect/>
          </a:stretch>
        </p:blipFill>
        <p:spPr bwMode="auto">
          <a:xfrm>
            <a:off x="3429000" y="228600"/>
            <a:ext cx="2514600" cy="180833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038600" cy="1295400"/>
          </a:xfrm>
          <a:solidFill>
            <a:schemeClr val="tx2">
              <a:lumMod val="40000"/>
              <a:lumOff val="60000"/>
            </a:schemeClr>
          </a:solidFill>
          <a:ln w="57150">
            <a:solidFill>
              <a:schemeClr val="tx1"/>
            </a:solidFill>
          </a:ln>
        </p:spPr>
        <p:txBody>
          <a:bodyPr>
            <a:normAutofit fontScale="90000"/>
          </a:bodyPr>
          <a:lstStyle/>
          <a:p>
            <a:r>
              <a:rPr lang="en-US" sz="3200" b="1" dirty="0" smtClean="0">
                <a:latin typeface="Andalus" pitchFamily="18" charset="-78"/>
                <a:cs typeface="Andalus" pitchFamily="18" charset="-78"/>
              </a:rPr>
              <a:t>High Quality Supportive</a:t>
            </a:r>
            <a:br>
              <a:rPr lang="en-US" sz="3200" b="1" dirty="0" smtClean="0">
                <a:latin typeface="Andalus" pitchFamily="18" charset="-78"/>
                <a:cs typeface="Andalus" pitchFamily="18" charset="-78"/>
              </a:rPr>
            </a:br>
            <a:r>
              <a:rPr lang="en-US" sz="3200" b="1" dirty="0" smtClean="0">
                <a:latin typeface="Andalus" pitchFamily="18" charset="-78"/>
                <a:cs typeface="Andalus" pitchFamily="18" charset="-78"/>
              </a:rPr>
              <a:t>Environments</a:t>
            </a:r>
            <a:endParaRPr lang="en-US" sz="3200" b="1" dirty="0">
              <a:latin typeface="Andalus" pitchFamily="18" charset="-78"/>
              <a:cs typeface="Andalus" pitchFamily="18" charset="-78"/>
            </a:endParaRPr>
          </a:p>
        </p:txBody>
      </p:sp>
      <p:sp>
        <p:nvSpPr>
          <p:cNvPr id="6" name="Content Placeholder 5"/>
          <p:cNvSpPr>
            <a:spLocks noGrp="1"/>
          </p:cNvSpPr>
          <p:nvPr>
            <p:ph idx="1"/>
          </p:nvPr>
        </p:nvSpPr>
        <p:spPr>
          <a:xfrm>
            <a:off x="0" y="2103440"/>
            <a:ext cx="8686800" cy="4754563"/>
          </a:xfrm>
        </p:spPr>
        <p:txBody>
          <a:bodyPr>
            <a:normAutofit fontScale="92500" lnSpcReduction="20000"/>
          </a:bodyPr>
          <a:lstStyle/>
          <a:p>
            <a:pPr>
              <a:buNone/>
            </a:pPr>
            <a:r>
              <a:rPr lang="en-US" sz="2800" b="1" dirty="0" smtClean="0">
                <a:latin typeface="Andalus" pitchFamily="18" charset="-78"/>
                <a:cs typeface="Andalus" pitchFamily="18" charset="-78"/>
              </a:rPr>
              <a:t>Creating our classroom communities:</a:t>
            </a:r>
          </a:p>
          <a:p>
            <a:r>
              <a:rPr lang="en-US" sz="2800" b="1" dirty="0" smtClean="0">
                <a:latin typeface="Andalus" pitchFamily="18" charset="-78"/>
                <a:cs typeface="Andalus" pitchFamily="18" charset="-78"/>
              </a:rPr>
              <a:t>Create an atmosphere for students and families where they can feel accepted, acknowledged, and appreciated. </a:t>
            </a:r>
            <a:endParaRPr lang="en-US" sz="2800" dirty="0" smtClean="0"/>
          </a:p>
          <a:p>
            <a:r>
              <a:rPr lang="en-US" sz="2800" b="1" dirty="0" smtClean="0">
                <a:latin typeface="Andalus" pitchFamily="18" charset="-78"/>
                <a:cs typeface="Andalus" pitchFamily="18" charset="-78"/>
              </a:rPr>
              <a:t>Taking the time to establish a relationship with students and families</a:t>
            </a:r>
          </a:p>
          <a:p>
            <a:r>
              <a:rPr lang="en-US" sz="2800" b="1" dirty="0" smtClean="0">
                <a:latin typeface="Andalus" pitchFamily="18" charset="-78"/>
                <a:cs typeface="Andalus" pitchFamily="18" charset="-78"/>
              </a:rPr>
              <a:t>Learning about strengths, weaknesses, preferences, and strategies</a:t>
            </a:r>
          </a:p>
          <a:p>
            <a:pPr marL="640080" lvl="2"/>
            <a:r>
              <a:rPr lang="en-US" sz="2800" b="1" dirty="0" smtClean="0">
                <a:latin typeface="Andalus" pitchFamily="18" charset="-78"/>
                <a:cs typeface="Andalus" pitchFamily="18" charset="-78"/>
              </a:rPr>
              <a:t>Ecological</a:t>
            </a:r>
          </a:p>
          <a:p>
            <a:pPr marL="640080" lvl="2"/>
            <a:r>
              <a:rPr lang="en-US" sz="2800" b="1" dirty="0" smtClean="0">
                <a:latin typeface="Andalus" pitchFamily="18" charset="-78"/>
                <a:cs typeface="Andalus" pitchFamily="18" charset="-78"/>
              </a:rPr>
              <a:t>Meet &amp; Greet/Open House</a:t>
            </a:r>
          </a:p>
          <a:p>
            <a:pPr marL="640080" lvl="2"/>
            <a:r>
              <a:rPr lang="en-US" sz="2800" b="1" dirty="0" smtClean="0">
                <a:latin typeface="Andalus" pitchFamily="18" charset="-78"/>
                <a:cs typeface="Andalus" pitchFamily="18" charset="-78"/>
              </a:rPr>
              <a:t>Welcome letter</a:t>
            </a:r>
          </a:p>
          <a:p>
            <a:pPr marL="640080" lvl="2"/>
            <a:r>
              <a:rPr lang="en-US" sz="2800" b="1" dirty="0" smtClean="0">
                <a:latin typeface="Andalus" pitchFamily="18" charset="-78"/>
                <a:cs typeface="Andalus" pitchFamily="18" charset="-78"/>
              </a:rPr>
              <a:t>Phone and Face-to-Face Conferences</a:t>
            </a:r>
          </a:p>
          <a:p>
            <a:pPr marL="0" indent="0">
              <a:spcBef>
                <a:spcPts val="0"/>
              </a:spcBef>
              <a:buNone/>
            </a:pPr>
            <a:endParaRPr lang="en-US" sz="2400" b="1" dirty="0" smtClean="0">
              <a:latin typeface="Charrington" pitchFamily="2" charset="0"/>
            </a:endParaRPr>
          </a:p>
          <a:p>
            <a:endParaRPr lang="en-US" dirty="0"/>
          </a:p>
        </p:txBody>
      </p:sp>
      <p:sp>
        <p:nvSpPr>
          <p:cNvPr id="4" name="5-Point Star 3"/>
          <p:cNvSpPr/>
          <p:nvPr/>
        </p:nvSpPr>
        <p:spPr>
          <a:xfrm>
            <a:off x="914400" y="1676400"/>
            <a:ext cx="381000" cy="3048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5-Point Star 4"/>
          <p:cNvSpPr/>
          <p:nvPr/>
        </p:nvSpPr>
        <p:spPr>
          <a:xfrm>
            <a:off x="5105400" y="1524000"/>
            <a:ext cx="304800" cy="3048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5-Point Star 6"/>
          <p:cNvSpPr/>
          <p:nvPr/>
        </p:nvSpPr>
        <p:spPr>
          <a:xfrm>
            <a:off x="3048000" y="1752600"/>
            <a:ext cx="304800" cy="3048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5-Point Star 7"/>
          <p:cNvSpPr/>
          <p:nvPr/>
        </p:nvSpPr>
        <p:spPr>
          <a:xfrm>
            <a:off x="4800600" y="457200"/>
            <a:ext cx="381000" cy="381000"/>
          </a:xfrm>
          <a:prstGeom prst="star5">
            <a:avLst>
              <a:gd name="adj" fmla="val 22272"/>
              <a:gd name="hf" fmla="val 105146"/>
              <a:gd name="vf" fmla="val 110557"/>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Isosceles Triangle 10"/>
          <p:cNvSpPr/>
          <p:nvPr/>
        </p:nvSpPr>
        <p:spPr>
          <a:xfrm>
            <a:off x="6096003" y="152400"/>
            <a:ext cx="2059236" cy="2133600"/>
          </a:xfrm>
          <a:prstGeom prst="triangle">
            <a:avLst/>
          </a:prstGeom>
          <a:solidFill>
            <a:srgbClr val="FFFF00"/>
          </a:solidFill>
          <a:ln/>
        </p:spPr>
        <p:style>
          <a:lnRef idx="2">
            <a:schemeClr val="dk1"/>
          </a:lnRef>
          <a:fillRef idx="1">
            <a:schemeClr val="lt1"/>
          </a:fillRef>
          <a:effectRef idx="0">
            <a:schemeClr val="dk1"/>
          </a:effectRef>
          <a:fontRef idx="minor">
            <a:schemeClr val="dk1"/>
          </a:fontRef>
        </p:style>
      </p:sp>
      <p:cxnSp>
        <p:nvCxnSpPr>
          <p:cNvPr id="13" name="Straight Connector 12"/>
          <p:cNvCxnSpPr/>
          <p:nvPr/>
        </p:nvCxnSpPr>
        <p:spPr>
          <a:xfrm>
            <a:off x="6324600" y="1905000"/>
            <a:ext cx="1600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1524000"/>
            <a:ext cx="1295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05600" y="1066800"/>
            <a:ext cx="83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81800" y="7620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5943600" y="1143000"/>
            <a:ext cx="914400" cy="304800"/>
          </a:xfrm>
          <a:prstGeom prst="rightArrow">
            <a:avLst/>
          </a:prstGeom>
          <a:solidFill>
            <a:srgbClr val="2DE7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1"/>
            <a:ext cx="8229600" cy="5943600"/>
          </a:xfrm>
        </p:spPr>
        <p:txBody>
          <a:bodyPr>
            <a:normAutofit/>
          </a:bodyPr>
          <a:lstStyle/>
          <a:p>
            <a:pPr>
              <a:buNone/>
            </a:pPr>
            <a:r>
              <a:rPr lang="en-US" b="1" dirty="0" smtClean="0">
                <a:latin typeface="Andalus" pitchFamily="18" charset="-78"/>
                <a:cs typeface="Andalus" pitchFamily="18" charset="-78"/>
              </a:rPr>
              <a:t>              Celebrate </a:t>
            </a:r>
            <a:r>
              <a:rPr lang="en-US" b="1" dirty="0">
                <a:latin typeface="Andalus" pitchFamily="18" charset="-78"/>
                <a:cs typeface="Andalus" pitchFamily="18" charset="-78"/>
              </a:rPr>
              <a:t>small </a:t>
            </a:r>
            <a:r>
              <a:rPr lang="en-US" b="1" dirty="0" smtClean="0">
                <a:latin typeface="Andalus" pitchFamily="18" charset="-78"/>
                <a:cs typeface="Andalus" pitchFamily="18" charset="-78"/>
              </a:rPr>
              <a:t>accomplishments</a:t>
            </a:r>
          </a:p>
          <a:p>
            <a:pPr marL="0" indent="0">
              <a:buNone/>
            </a:pPr>
            <a:endParaRPr lang="en-US" b="1" dirty="0" smtClean="0">
              <a:latin typeface="Andalus" pitchFamily="18" charset="-78"/>
              <a:cs typeface="Andalus" pitchFamily="18" charset="-78"/>
            </a:endParaRPr>
          </a:p>
          <a:p>
            <a:pPr marL="0" indent="0">
              <a:buNone/>
            </a:pPr>
            <a:endParaRPr lang="en-US" b="1" dirty="0">
              <a:latin typeface="Andalus" pitchFamily="18" charset="-78"/>
              <a:cs typeface="Andalus" pitchFamily="18" charset="-78"/>
            </a:endParaRPr>
          </a:p>
          <a:p>
            <a:pPr marL="0" indent="0">
              <a:buNone/>
            </a:pPr>
            <a:endParaRPr lang="en-US" b="1" dirty="0" smtClean="0">
              <a:latin typeface="Andalus" pitchFamily="18" charset="-78"/>
              <a:cs typeface="Andalus" pitchFamily="18" charset="-78"/>
            </a:endParaRPr>
          </a:p>
          <a:p>
            <a:pPr marL="0" indent="0">
              <a:buNone/>
            </a:pPr>
            <a:endParaRPr lang="en-US" b="1" dirty="0">
              <a:latin typeface="Andalus" pitchFamily="18" charset="-78"/>
              <a:cs typeface="Andalus" pitchFamily="18" charset="-78"/>
            </a:endParaRPr>
          </a:p>
          <a:p>
            <a:pPr>
              <a:buNone/>
            </a:pPr>
            <a:r>
              <a:rPr lang="en-US" b="1" dirty="0" smtClean="0">
                <a:latin typeface="Andalus" pitchFamily="18" charset="-78"/>
                <a:cs typeface="Andalus" pitchFamily="18" charset="-78"/>
              </a:rPr>
              <a:t>        Promote </a:t>
            </a:r>
            <a:r>
              <a:rPr lang="en-US" b="1" dirty="0">
                <a:latin typeface="Andalus" pitchFamily="18" charset="-78"/>
                <a:cs typeface="Andalus" pitchFamily="18" charset="-78"/>
              </a:rPr>
              <a:t>independence and generalization</a:t>
            </a:r>
            <a:r>
              <a:rPr lang="en-US" b="1" dirty="0" smtClean="0">
                <a:latin typeface="Andalus" pitchFamily="18" charset="-78"/>
                <a:cs typeface="Andalus" pitchFamily="18" charset="-78"/>
              </a:rPr>
              <a:t>.</a:t>
            </a:r>
            <a:endParaRPr lang="en-US" b="1" dirty="0">
              <a:latin typeface="Andalus" pitchFamily="18" charset="-78"/>
              <a:cs typeface="Andalus" pitchFamily="18"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1905000"/>
            <a:ext cx="2819400" cy="2108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xfrm>
            <a:off x="1143000" y="152400"/>
            <a:ext cx="7315200" cy="609600"/>
          </a:xfrm>
          <a:solidFill>
            <a:schemeClr val="tx2">
              <a:lumMod val="40000"/>
              <a:lumOff val="60000"/>
            </a:schemeClr>
          </a:solidFill>
          <a:ln w="25400">
            <a:solidFill>
              <a:schemeClr val="tx1"/>
            </a:solidFill>
          </a:ln>
        </p:spPr>
        <p:txBody>
          <a:bodyPr>
            <a:normAutofit/>
          </a:bodyPr>
          <a:lstStyle/>
          <a:p>
            <a:pPr algn="l"/>
            <a:r>
              <a:rPr lang="en-US" sz="2400" b="1" dirty="0" smtClean="0">
                <a:latin typeface="Andalus" pitchFamily="18" charset="-78"/>
                <a:cs typeface="Andalus" pitchFamily="18" charset="-78"/>
              </a:rPr>
              <a:t>Our High Quality Supportive Environments…</a:t>
            </a:r>
            <a:endParaRPr lang="en-US" sz="2400" b="1" dirty="0">
              <a:latin typeface="Andalus" pitchFamily="18" charset="-78"/>
              <a:cs typeface="Andalus" pitchFamily="18" charset="-78"/>
            </a:endParaRPr>
          </a:p>
        </p:txBody>
      </p:sp>
      <p:pic>
        <p:nvPicPr>
          <p:cNvPr id="4098" name="Picture 2" descr="C:\Users\tthilleg\Pictures\Picture1-1.jpg"/>
          <p:cNvPicPr>
            <a:picLocks noChangeAspect="1" noChangeArrowheads="1"/>
          </p:cNvPicPr>
          <p:nvPr/>
        </p:nvPicPr>
        <p:blipFill>
          <a:blip r:embed="rId4" cstate="print"/>
          <a:srcRect/>
          <a:stretch>
            <a:fillRect/>
          </a:stretch>
        </p:blipFill>
        <p:spPr bwMode="auto">
          <a:xfrm>
            <a:off x="5257800" y="1524000"/>
            <a:ext cx="3657600" cy="247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8427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2466</TotalTime>
  <Words>1574</Words>
  <Application>Microsoft Macintosh PowerPoint</Application>
  <PresentationFormat>On-screen Show (4:3)</PresentationFormat>
  <Paragraphs>219</Paragraphs>
  <Slides>28</Slides>
  <Notes>28</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This Is How We Do It – Strategies For Preventing  Challenging Behavior </vt:lpstr>
      <vt:lpstr>Slide 2</vt:lpstr>
      <vt:lpstr>Slide 3</vt:lpstr>
      <vt:lpstr>Tried and True</vt:lpstr>
      <vt:lpstr> Nurturing and Responsive Relationships   </vt:lpstr>
      <vt:lpstr> Nurturing and Responsive Relationships:  WHAT DO THEY LOOK LIKE  &amp; HOW DO I DO IT? </vt:lpstr>
      <vt:lpstr>Slide 7</vt:lpstr>
      <vt:lpstr>High Quality Supportive Environments</vt:lpstr>
      <vt:lpstr>Our High Quality Supportive Environments…</vt:lpstr>
      <vt:lpstr>Slide 10</vt:lpstr>
      <vt:lpstr>Slide 11</vt:lpstr>
      <vt:lpstr>High Quality Supportive Environments</vt:lpstr>
      <vt:lpstr>Slide 13</vt:lpstr>
      <vt:lpstr>Slide 14</vt:lpstr>
      <vt:lpstr>Modifications/Adaptations to the Environment, Activities, and Expectations</vt:lpstr>
      <vt:lpstr>Slide 16</vt:lpstr>
      <vt:lpstr>Slide 17</vt:lpstr>
      <vt:lpstr>Slide 18</vt:lpstr>
      <vt:lpstr>Using Social Stories</vt:lpstr>
      <vt:lpstr>Using Visuals</vt:lpstr>
      <vt:lpstr>Slide 21</vt:lpstr>
      <vt:lpstr>Slide 22</vt:lpstr>
      <vt:lpstr>Employing Student Helpers/Peer Buddies</vt:lpstr>
      <vt:lpstr>Using More Individualized Behavior Systems</vt:lpstr>
      <vt:lpstr>Slide 25</vt:lpstr>
      <vt:lpstr>References</vt:lpstr>
      <vt:lpstr>Websites We Love</vt:lpstr>
      <vt:lpstr>Slide 28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Tiffany</dc:creator>
  <cp:lastModifiedBy>Gina Stefanini</cp:lastModifiedBy>
  <cp:revision>164</cp:revision>
  <dcterms:created xsi:type="dcterms:W3CDTF">2012-06-03T01:48:25Z</dcterms:created>
  <dcterms:modified xsi:type="dcterms:W3CDTF">2012-06-03T10:53:49Z</dcterms:modified>
</cp:coreProperties>
</file>