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61" r:id="rId3"/>
    <p:sldId id="259" r:id="rId4"/>
    <p:sldId id="263" r:id="rId5"/>
    <p:sldId id="266" r:id="rId6"/>
    <p:sldId id="284" r:id="rId7"/>
    <p:sldId id="273" r:id="rId8"/>
    <p:sldId id="275" r:id="rId9"/>
    <p:sldId id="272" r:id="rId10"/>
    <p:sldId id="300" r:id="rId11"/>
    <p:sldId id="302" r:id="rId12"/>
    <p:sldId id="292" r:id="rId13"/>
    <p:sldId id="293" r:id="rId14"/>
    <p:sldId id="294" r:id="rId15"/>
    <p:sldId id="297" r:id="rId16"/>
    <p:sldId id="304" r:id="rId17"/>
    <p:sldId id="303" r:id="rId18"/>
    <p:sldId id="295" r:id="rId19"/>
    <p:sldId id="298" r:id="rId20"/>
    <p:sldId id="296" r:id="rId21"/>
    <p:sldId id="299" r:id="rId22"/>
    <p:sldId id="288" r:id="rId23"/>
    <p:sldId id="28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5" d="100"/>
          <a:sy n="95" d="100"/>
        </p:scale>
        <p:origin x="-125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B2805F7E-056F-428D-8F61-60E2BDA89CFD}" type="datetimeFigureOut">
              <a:rPr lang="en-US" smtClean="0"/>
              <a:t>7/7/2012</a:t>
            </a:fld>
            <a:endParaRPr lang="en-US"/>
          </a:p>
        </p:txBody>
      </p:sp>
      <p:sp>
        <p:nvSpPr>
          <p:cNvPr id="16" name="Slide Number Placeholder 15"/>
          <p:cNvSpPr>
            <a:spLocks noGrp="1"/>
          </p:cNvSpPr>
          <p:nvPr>
            <p:ph type="sldNum" sz="quarter" idx="11"/>
          </p:nvPr>
        </p:nvSpPr>
        <p:spPr/>
        <p:txBody>
          <a:bodyPr/>
          <a:lstStyle/>
          <a:p>
            <a:fld id="{EAD179CA-3DE9-45DC-956D-4B14D8E6980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805F7E-056F-428D-8F61-60E2BDA89CFD}" type="datetimeFigureOut">
              <a:rPr lang="en-US" smtClean="0"/>
              <a:t>7/7/2012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179CA-3DE9-45DC-956D-4B14D8E6980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805F7E-056F-428D-8F61-60E2BDA89CFD}" type="datetimeFigureOut">
              <a:rPr lang="en-US" smtClean="0"/>
              <a:t>7/7/2012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179CA-3DE9-45DC-956D-4B14D8E6980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B2805F7E-056F-428D-8F61-60E2BDA89CFD}" type="datetimeFigureOut">
              <a:rPr lang="en-US" smtClean="0"/>
              <a:t>7/7/2012</a:t>
            </a:fld>
            <a:endParaRPr lang="en-US"/>
          </a:p>
        </p:txBody>
      </p:sp>
      <p:sp>
        <p:nvSpPr>
          <p:cNvPr id="15" name="Slide Number Placeholder 14"/>
          <p:cNvSpPr>
            <a:spLocks noGrp="1"/>
          </p:cNvSpPr>
          <p:nvPr>
            <p:ph type="sldNum" sz="quarter" idx="11"/>
          </p:nvPr>
        </p:nvSpPr>
        <p:spPr/>
        <p:txBody>
          <a:bodyPr/>
          <a:lstStyle/>
          <a:p>
            <a:fld id="{EAD179CA-3DE9-45DC-956D-4B14D8E69807}"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B2805F7E-056F-428D-8F61-60E2BDA89CFD}" type="datetimeFigureOut">
              <a:rPr lang="en-US" smtClean="0"/>
              <a:t>7/7/2012</a:t>
            </a:fld>
            <a:endParaRPr lang="en-US"/>
          </a:p>
        </p:txBody>
      </p:sp>
      <p:sp>
        <p:nvSpPr>
          <p:cNvPr id="13" name="Slide Number Placeholder 12"/>
          <p:cNvSpPr>
            <a:spLocks noGrp="1"/>
          </p:cNvSpPr>
          <p:nvPr>
            <p:ph type="sldNum" sz="quarter" idx="11"/>
          </p:nvPr>
        </p:nvSpPr>
        <p:spPr/>
        <p:txBody>
          <a:bodyPr/>
          <a:lstStyle/>
          <a:p>
            <a:fld id="{EAD179CA-3DE9-45DC-956D-4B14D8E69807}"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2805F7E-056F-428D-8F61-60E2BDA89CFD}" type="datetimeFigureOut">
              <a:rPr lang="en-US" smtClean="0"/>
              <a:t>7/7/2012</a:t>
            </a:fld>
            <a:endParaRPr lang="en-US"/>
          </a:p>
        </p:txBody>
      </p:sp>
      <p:sp>
        <p:nvSpPr>
          <p:cNvPr id="9" name="Slide Number Placeholder 8"/>
          <p:cNvSpPr>
            <a:spLocks noGrp="1"/>
          </p:cNvSpPr>
          <p:nvPr>
            <p:ph type="sldNum" sz="quarter" idx="11"/>
          </p:nvPr>
        </p:nvSpPr>
        <p:spPr/>
        <p:txBody>
          <a:bodyPr/>
          <a:lstStyle/>
          <a:p>
            <a:fld id="{EAD179CA-3DE9-45DC-956D-4B14D8E6980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B2805F7E-056F-428D-8F61-60E2BDA89CFD}" type="datetimeFigureOut">
              <a:rPr lang="en-US" smtClean="0"/>
              <a:t>7/7/2012</a:t>
            </a:fld>
            <a:endParaRPr lang="en-US"/>
          </a:p>
        </p:txBody>
      </p:sp>
      <p:sp>
        <p:nvSpPr>
          <p:cNvPr id="15" name="Slide Number Placeholder 14"/>
          <p:cNvSpPr>
            <a:spLocks noGrp="1"/>
          </p:cNvSpPr>
          <p:nvPr>
            <p:ph type="sldNum" sz="quarter" idx="11"/>
          </p:nvPr>
        </p:nvSpPr>
        <p:spPr/>
        <p:txBody>
          <a:bodyPr/>
          <a:lstStyle/>
          <a:p>
            <a:fld id="{EAD179CA-3DE9-45DC-956D-4B14D8E69807}"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B2805F7E-056F-428D-8F61-60E2BDA89CFD}" type="datetimeFigureOut">
              <a:rPr lang="en-US" smtClean="0"/>
              <a:t>7/7/2012</a:t>
            </a:fld>
            <a:endParaRPr lang="en-US"/>
          </a:p>
        </p:txBody>
      </p:sp>
      <p:sp>
        <p:nvSpPr>
          <p:cNvPr id="8" name="Slide Number Placeholder 7"/>
          <p:cNvSpPr>
            <a:spLocks noGrp="1"/>
          </p:cNvSpPr>
          <p:nvPr>
            <p:ph type="sldNum" sz="quarter" idx="11"/>
          </p:nvPr>
        </p:nvSpPr>
        <p:spPr/>
        <p:txBody>
          <a:bodyPr/>
          <a:lstStyle/>
          <a:p>
            <a:fld id="{EAD179CA-3DE9-45DC-956D-4B14D8E6980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2805F7E-056F-428D-8F61-60E2BDA89CFD}" type="datetimeFigureOut">
              <a:rPr lang="en-US" smtClean="0"/>
              <a:t>7/7/2012</a:t>
            </a:fld>
            <a:endParaRPr lang="en-US"/>
          </a:p>
        </p:txBody>
      </p:sp>
      <p:sp>
        <p:nvSpPr>
          <p:cNvPr id="6" name="Slide Number Placeholder 5"/>
          <p:cNvSpPr>
            <a:spLocks noGrp="1"/>
          </p:cNvSpPr>
          <p:nvPr>
            <p:ph type="sldNum" sz="quarter" idx="11"/>
          </p:nvPr>
        </p:nvSpPr>
        <p:spPr/>
        <p:txBody>
          <a:bodyPr/>
          <a:lstStyle/>
          <a:p>
            <a:fld id="{EAD179CA-3DE9-45DC-956D-4B14D8E69807}"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B2805F7E-056F-428D-8F61-60E2BDA89CFD}" type="datetimeFigureOut">
              <a:rPr lang="en-US" smtClean="0"/>
              <a:t>7/7/2012</a:t>
            </a:fld>
            <a:endParaRPr lang="en-US"/>
          </a:p>
        </p:txBody>
      </p:sp>
      <p:sp>
        <p:nvSpPr>
          <p:cNvPr id="16" name="Slide Number Placeholder 15"/>
          <p:cNvSpPr>
            <a:spLocks noGrp="1"/>
          </p:cNvSpPr>
          <p:nvPr>
            <p:ph type="sldNum" sz="quarter" idx="11"/>
          </p:nvPr>
        </p:nvSpPr>
        <p:spPr/>
        <p:txBody>
          <a:bodyPr/>
          <a:lstStyle/>
          <a:p>
            <a:fld id="{EAD179CA-3DE9-45DC-956D-4B14D8E6980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B2805F7E-056F-428D-8F61-60E2BDA89CFD}" type="datetimeFigureOut">
              <a:rPr lang="en-US" smtClean="0"/>
              <a:t>7/7/2012</a:t>
            </a:fld>
            <a:endParaRPr lang="en-US"/>
          </a:p>
        </p:txBody>
      </p:sp>
      <p:sp>
        <p:nvSpPr>
          <p:cNvPr id="14" name="Slide Number Placeholder 13"/>
          <p:cNvSpPr>
            <a:spLocks noGrp="1"/>
          </p:cNvSpPr>
          <p:nvPr>
            <p:ph type="sldNum" sz="quarter" idx="11"/>
          </p:nvPr>
        </p:nvSpPr>
        <p:spPr/>
        <p:txBody>
          <a:bodyPr/>
          <a:lstStyle/>
          <a:p>
            <a:fld id="{EAD179CA-3DE9-45DC-956D-4B14D8E69807}"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2805F7E-056F-428D-8F61-60E2BDA89CFD}" type="datetimeFigureOut">
              <a:rPr lang="en-US" smtClean="0"/>
              <a:t>7/7/2012</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EAD179CA-3DE9-45DC-956D-4B14D8E6980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assistedtechnology.weebly.com/uploads/3/4/1/9/3419723/-ipod-touch_apps_for-special-ed__.pdf" TargetMode="External"/><Relationship Id="rId2" Type="http://schemas.openxmlformats.org/officeDocument/2006/relationships/hyperlink" Target="http://assistedtechnology.weebly.com/uploads/3/4/1/9/3419723/ctg_fall2011_pugliese.pdf" TargetMode="External"/><Relationship Id="rId1" Type="http://schemas.openxmlformats.org/officeDocument/2006/relationships/slideLayout" Target="../slideLayouts/slideLayout2.xml"/><Relationship Id="rId5" Type="http://schemas.openxmlformats.org/officeDocument/2006/relationships/hyperlink" Target="http://www.adeapps.com/index.php?option=com_sobi2&amp;catid=106&amp;Itemid=309" TargetMode="External"/><Relationship Id="rId4" Type="http://schemas.openxmlformats.org/officeDocument/2006/relationships/hyperlink" Target="http://www.hackingautism.org/discussions/app-galler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686800" cy="2152650"/>
          </a:xfrm>
        </p:spPr>
        <p:txBody>
          <a:bodyPr/>
          <a:lstStyle/>
          <a:p>
            <a:r>
              <a:rPr lang="en-US" sz="4800" dirty="0"/>
              <a:t>Apps </a:t>
            </a:r>
            <a:r>
              <a:rPr lang="en-US" sz="4800" dirty="0" smtClean="0"/>
              <a:t>as Assistive Technology</a:t>
            </a:r>
            <a:endParaRPr lang="en-US" sz="4800" dirty="0"/>
          </a:p>
        </p:txBody>
      </p:sp>
      <p:sp>
        <p:nvSpPr>
          <p:cNvPr id="3" name="Subtitle 2"/>
          <p:cNvSpPr>
            <a:spLocks noGrp="1"/>
          </p:cNvSpPr>
          <p:nvPr>
            <p:ph type="subTitle" idx="1"/>
          </p:nvPr>
        </p:nvSpPr>
        <p:spPr>
          <a:xfrm>
            <a:off x="2057400" y="3375491"/>
            <a:ext cx="7391400" cy="685800"/>
          </a:xfrm>
        </p:spPr>
        <p:txBody>
          <a:bodyPr>
            <a:normAutofit/>
          </a:bodyPr>
          <a:lstStyle/>
          <a:p>
            <a:r>
              <a:rPr lang="en-US" sz="2000" dirty="0" smtClean="0"/>
              <a:t>Mobile Device Applications for Individuals with Disabilities</a:t>
            </a:r>
            <a:endParaRPr lang="en-US" sz="2000" dirty="0"/>
          </a:p>
        </p:txBody>
      </p:sp>
    </p:spTree>
    <p:extLst>
      <p:ext uri="{BB962C8B-B14F-4D97-AF65-F5344CB8AC3E}">
        <p14:creationId xmlns:p14="http://schemas.microsoft.com/office/powerpoint/2010/main" val="1713880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762000"/>
            <a:ext cx="4762500" cy="3571875"/>
          </a:xfrm>
        </p:spPr>
      </p:pic>
      <p:sp>
        <p:nvSpPr>
          <p:cNvPr id="3" name="Text Placeholder 2"/>
          <p:cNvSpPr>
            <a:spLocks noGrp="1"/>
          </p:cNvSpPr>
          <p:nvPr>
            <p:ph type="body" sz="half" idx="2"/>
          </p:nvPr>
        </p:nvSpPr>
        <p:spPr>
          <a:xfrm>
            <a:off x="5715000" y="685800"/>
            <a:ext cx="3200400" cy="4495799"/>
          </a:xfrm>
        </p:spPr>
        <p:txBody>
          <a:bodyPr>
            <a:normAutofit/>
          </a:bodyPr>
          <a:lstStyle/>
          <a:p>
            <a:r>
              <a:rPr lang="en-US" dirty="0" smtClean="0"/>
              <a:t>“Navigate </a:t>
            </a:r>
            <a:r>
              <a:rPr lang="en-US" dirty="0"/>
              <a:t>through different rooms of the house as your child makes different members of the family do things. The adult </a:t>
            </a:r>
            <a:r>
              <a:rPr lang="en-US" dirty="0" smtClean="0"/>
              <a:t>can give </a:t>
            </a:r>
            <a:r>
              <a:rPr lang="en-US" dirty="0"/>
              <a:t>students directions or users can give each other directions, having family members do different things and </a:t>
            </a:r>
            <a:r>
              <a:rPr lang="en-US" dirty="0" smtClean="0"/>
              <a:t>manipulate objects </a:t>
            </a:r>
            <a:r>
              <a:rPr lang="en-US" dirty="0"/>
              <a:t>in the </a:t>
            </a:r>
            <a:r>
              <a:rPr lang="en-US" dirty="0" smtClean="0"/>
              <a:t>house.”</a:t>
            </a:r>
          </a:p>
          <a:p>
            <a:endParaRPr lang="en-US" dirty="0"/>
          </a:p>
          <a:p>
            <a:r>
              <a:rPr lang="en-US" dirty="0" smtClean="0"/>
              <a:t>Good to model for children appropriate behavior, life skills, and social stories. Fun and interactive to promote motivation!</a:t>
            </a:r>
            <a:endParaRPr lang="en-US" dirty="0"/>
          </a:p>
        </p:txBody>
      </p:sp>
      <p:sp>
        <p:nvSpPr>
          <p:cNvPr id="4" name="Title 3"/>
          <p:cNvSpPr>
            <a:spLocks noGrp="1"/>
          </p:cNvSpPr>
          <p:nvPr>
            <p:ph type="title"/>
          </p:nvPr>
        </p:nvSpPr>
        <p:spPr/>
        <p:txBody>
          <a:bodyPr/>
          <a:lstStyle/>
          <a:p>
            <a:pPr algn="ctr"/>
            <a:r>
              <a:rPr lang="en-US" dirty="0" smtClean="0"/>
              <a:t>My </a:t>
            </a:r>
            <a:r>
              <a:rPr lang="en-US" dirty="0" err="1" smtClean="0"/>
              <a:t>PlayHome</a:t>
            </a:r>
            <a:endParaRPr lang="en-US" dirty="0"/>
          </a:p>
        </p:txBody>
      </p:sp>
    </p:spTree>
    <p:extLst>
      <p:ext uri="{BB962C8B-B14F-4D97-AF65-F5344CB8AC3E}">
        <p14:creationId xmlns:p14="http://schemas.microsoft.com/office/powerpoint/2010/main" val="1791720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$3.99</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43000" y="1524000"/>
            <a:ext cx="3124200" cy="4686300"/>
          </a:xfrm>
        </p:spPr>
      </p:pic>
      <p:sp>
        <p:nvSpPr>
          <p:cNvPr id="4" name="Text Placeholder 3"/>
          <p:cNvSpPr>
            <a:spLocks noGrp="1"/>
          </p:cNvSpPr>
          <p:nvPr>
            <p:ph type="body" sz="quarter" idx="3"/>
          </p:nvPr>
        </p:nvSpPr>
        <p:spPr/>
        <p:txBody>
          <a:bodyPr/>
          <a:lstStyle/>
          <a:p>
            <a:r>
              <a:rPr lang="en-US" dirty="0" smtClean="0"/>
              <a:t>By Shimon Young</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410200" y="1524000"/>
            <a:ext cx="3087688" cy="4631532"/>
          </a:xfrm>
        </p:spPr>
      </p:pic>
    </p:spTree>
    <p:extLst>
      <p:ext uri="{BB962C8B-B14F-4D97-AF65-F5344CB8AC3E}">
        <p14:creationId xmlns:p14="http://schemas.microsoft.com/office/powerpoint/2010/main" val="3419650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715000" y="685800"/>
            <a:ext cx="2971800" cy="4495800"/>
          </a:xfrm>
        </p:spPr>
        <p:txBody>
          <a:bodyPr>
            <a:normAutofit lnSpcReduction="10000"/>
          </a:bodyPr>
          <a:lstStyle/>
          <a:p>
            <a:r>
              <a:rPr lang="en-US" b="1" dirty="0" smtClean="0"/>
              <a:t>“Which Go Together?” is an ABA problem solving game to teach the skill of c</a:t>
            </a:r>
            <a:r>
              <a:rPr lang="en-US" dirty="0" smtClean="0"/>
              <a:t>ategorizing </a:t>
            </a:r>
            <a:r>
              <a:rPr lang="en-US" dirty="0"/>
              <a:t>of items. The child problem solves and figures out which item goes </a:t>
            </a:r>
            <a:r>
              <a:rPr lang="en-US" dirty="0" smtClean="0"/>
              <a:t>together using </a:t>
            </a:r>
            <a:r>
              <a:rPr lang="en-US" dirty="0"/>
              <a:t>bright and colorful </a:t>
            </a:r>
            <a:r>
              <a:rPr lang="en-US" dirty="0" smtClean="0"/>
              <a:t>images.</a:t>
            </a:r>
          </a:p>
          <a:p>
            <a:endParaRPr lang="en-US" dirty="0" smtClean="0"/>
          </a:p>
          <a:p>
            <a:r>
              <a:rPr lang="en-US" b="1" dirty="0" smtClean="0"/>
              <a:t>This app is “u</a:t>
            </a:r>
            <a:r>
              <a:rPr lang="en-US" dirty="0" smtClean="0"/>
              <a:t>sed </a:t>
            </a:r>
            <a:r>
              <a:rPr lang="en-US" dirty="0"/>
              <a:t>by educators and speech language pathologists worldwide” and can assist in teaching students speech, language, and grouping and categorizing skills</a:t>
            </a:r>
            <a:r>
              <a:rPr lang="en-US" dirty="0" smtClean="0"/>
              <a:t>.</a:t>
            </a:r>
          </a:p>
          <a:p>
            <a:endParaRPr lang="en-US" dirty="0"/>
          </a:p>
          <a:p>
            <a:r>
              <a:rPr lang="en-US" dirty="0" smtClean="0"/>
              <a:t>Real pictures are a fun stimulus for all children!</a:t>
            </a:r>
            <a:endParaRPr lang="en-US" dirty="0"/>
          </a:p>
          <a:p>
            <a:endParaRPr lang="en-US" dirty="0" smtClean="0"/>
          </a:p>
        </p:txBody>
      </p:sp>
      <p:sp>
        <p:nvSpPr>
          <p:cNvPr id="4" name="Title 3"/>
          <p:cNvSpPr>
            <a:spLocks noGrp="1"/>
          </p:cNvSpPr>
          <p:nvPr>
            <p:ph type="title"/>
          </p:nvPr>
        </p:nvSpPr>
        <p:spPr>
          <a:xfrm>
            <a:off x="838200" y="5257800"/>
            <a:ext cx="7543800" cy="914400"/>
          </a:xfrm>
        </p:spPr>
        <p:txBody>
          <a:bodyPr/>
          <a:lstStyle/>
          <a:p>
            <a:pPr algn="ctr"/>
            <a:r>
              <a:rPr lang="en-US" dirty="0" smtClean="0"/>
              <a:t>Which Go Together?</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304800"/>
            <a:ext cx="3609975" cy="4813300"/>
          </a:xfrm>
        </p:spPr>
      </p:pic>
    </p:spTree>
    <p:extLst>
      <p:ext uri="{BB962C8B-B14F-4D97-AF65-F5344CB8AC3E}">
        <p14:creationId xmlns:p14="http://schemas.microsoft.com/office/powerpoint/2010/main" val="2033279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$1.99</a:t>
            </a:r>
            <a:endParaRPr lang="en-US" dirty="0"/>
          </a:p>
        </p:txBody>
      </p:sp>
      <p:sp>
        <p:nvSpPr>
          <p:cNvPr id="4" name="Text Placeholder 3"/>
          <p:cNvSpPr>
            <a:spLocks noGrp="1"/>
          </p:cNvSpPr>
          <p:nvPr>
            <p:ph type="body" sz="quarter" idx="3"/>
          </p:nvPr>
        </p:nvSpPr>
        <p:spPr/>
        <p:txBody>
          <a:bodyPr/>
          <a:lstStyle/>
          <a:p>
            <a:r>
              <a:rPr lang="en-US" dirty="0" smtClean="0"/>
              <a:t>By Kindergarten.com</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66800" y="1676400"/>
            <a:ext cx="3200400" cy="4689777"/>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334000" y="1676400"/>
            <a:ext cx="3200400" cy="4670854"/>
          </a:xfrm>
        </p:spPr>
      </p:pic>
    </p:spTree>
    <p:extLst>
      <p:ext uri="{BB962C8B-B14F-4D97-AF65-F5344CB8AC3E}">
        <p14:creationId xmlns:p14="http://schemas.microsoft.com/office/powerpoint/2010/main" val="1505248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838200"/>
            <a:ext cx="5372100" cy="4029075"/>
          </a:xfrm>
        </p:spPr>
      </p:pic>
      <p:sp>
        <p:nvSpPr>
          <p:cNvPr id="3" name="Text Placeholder 2"/>
          <p:cNvSpPr>
            <a:spLocks noGrp="1"/>
          </p:cNvSpPr>
          <p:nvPr>
            <p:ph type="body" sz="half" idx="2"/>
          </p:nvPr>
        </p:nvSpPr>
        <p:spPr>
          <a:xfrm>
            <a:off x="5715000" y="685800"/>
            <a:ext cx="3276600" cy="4419599"/>
          </a:xfrm>
        </p:spPr>
        <p:txBody>
          <a:bodyPr>
            <a:normAutofit/>
          </a:bodyPr>
          <a:lstStyle/>
          <a:p>
            <a:r>
              <a:rPr lang="en-US" dirty="0" smtClean="0"/>
              <a:t>“Phonics </a:t>
            </a:r>
            <a:r>
              <a:rPr lang="en-US" dirty="0"/>
              <a:t>Made Easy Flash Action </a:t>
            </a:r>
            <a:r>
              <a:rPr lang="en-US" dirty="0" err="1"/>
              <a:t>iPad</a:t>
            </a:r>
            <a:r>
              <a:rPr lang="en-US" dirty="0"/>
              <a:t> app has been developed to help children sharpen important phonics skills for reading success. Children will explore beginning and ending letter sounds, distinguish between long and short vowel sounds, pinpoint the rhyming families, work with letter blends, and </a:t>
            </a:r>
            <a:r>
              <a:rPr lang="en-US" dirty="0" smtClean="0"/>
              <a:t>more.”</a:t>
            </a:r>
          </a:p>
          <a:p>
            <a:endParaRPr lang="en-US" dirty="0" smtClean="0"/>
          </a:p>
          <a:p>
            <a:r>
              <a:rPr lang="en-US" dirty="0" smtClean="0"/>
              <a:t>Fun and interactive games will keep the attention of all children as they learn these reading basics.</a:t>
            </a:r>
            <a:endParaRPr lang="en-US" dirty="0"/>
          </a:p>
        </p:txBody>
      </p:sp>
      <p:sp>
        <p:nvSpPr>
          <p:cNvPr id="4" name="Title 3"/>
          <p:cNvSpPr>
            <a:spLocks noGrp="1"/>
          </p:cNvSpPr>
          <p:nvPr>
            <p:ph type="title"/>
          </p:nvPr>
        </p:nvSpPr>
        <p:spPr/>
        <p:txBody>
          <a:bodyPr/>
          <a:lstStyle/>
          <a:p>
            <a:pPr algn="ctr"/>
            <a:r>
              <a:rPr lang="en-US" dirty="0" smtClean="0"/>
              <a:t>Phonics Made Easy</a:t>
            </a:r>
            <a:endParaRPr lang="en-US" dirty="0"/>
          </a:p>
        </p:txBody>
      </p:sp>
    </p:spTree>
    <p:extLst>
      <p:ext uri="{BB962C8B-B14F-4D97-AF65-F5344CB8AC3E}">
        <p14:creationId xmlns:p14="http://schemas.microsoft.com/office/powerpoint/2010/main" val="3880246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$4.99</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8600" y="1371600"/>
            <a:ext cx="4470399" cy="3352799"/>
          </a:xfrm>
        </p:spPr>
      </p:pic>
      <p:sp>
        <p:nvSpPr>
          <p:cNvPr id="4" name="Text Placeholder 3"/>
          <p:cNvSpPr>
            <a:spLocks noGrp="1"/>
          </p:cNvSpPr>
          <p:nvPr>
            <p:ph type="body" sz="quarter" idx="3"/>
          </p:nvPr>
        </p:nvSpPr>
        <p:spPr>
          <a:xfrm>
            <a:off x="5029200" y="661976"/>
            <a:ext cx="3581400" cy="639762"/>
          </a:xfrm>
        </p:spPr>
        <p:txBody>
          <a:bodyPr/>
          <a:lstStyle/>
          <a:p>
            <a:r>
              <a:rPr lang="en-US" dirty="0" smtClean="0"/>
              <a:t>By School Zone Publishing</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343400" y="3009900"/>
            <a:ext cx="4648200" cy="3486149"/>
          </a:xfrm>
        </p:spPr>
      </p:pic>
    </p:spTree>
    <p:extLst>
      <p:ext uri="{BB962C8B-B14F-4D97-AF65-F5344CB8AC3E}">
        <p14:creationId xmlns:p14="http://schemas.microsoft.com/office/powerpoint/2010/main" val="1969506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457200"/>
            <a:ext cx="3429000" cy="4572000"/>
          </a:xfrm>
        </p:spPr>
      </p:pic>
      <p:sp>
        <p:nvSpPr>
          <p:cNvPr id="3" name="Text Placeholder 2"/>
          <p:cNvSpPr>
            <a:spLocks noGrp="1"/>
          </p:cNvSpPr>
          <p:nvPr>
            <p:ph type="body" sz="half" idx="2"/>
          </p:nvPr>
        </p:nvSpPr>
        <p:spPr>
          <a:xfrm>
            <a:off x="5715000" y="685800"/>
            <a:ext cx="3124200" cy="3962399"/>
          </a:xfrm>
        </p:spPr>
        <p:txBody>
          <a:bodyPr/>
          <a:lstStyle/>
          <a:p>
            <a:r>
              <a:rPr lang="en-US" dirty="0" smtClean="0"/>
              <a:t>“Teaches </a:t>
            </a:r>
            <a:r>
              <a:rPr lang="en-US" dirty="0"/>
              <a:t>toddler and young kids VISUALLY and VOCALLY how to COUNT with fun animated animals and touch screen interactions</a:t>
            </a:r>
            <a:r>
              <a:rPr lang="en-US" dirty="0" smtClean="0"/>
              <a:t>.”</a:t>
            </a:r>
          </a:p>
          <a:p>
            <a:r>
              <a:rPr lang="en-US" dirty="0" smtClean="0"/>
              <a:t>Touch </a:t>
            </a:r>
            <a:r>
              <a:rPr lang="en-US" dirty="0"/>
              <a:t>40 different animals with sounds to see and </a:t>
            </a:r>
            <a:r>
              <a:rPr lang="en-US" dirty="0" smtClean="0"/>
              <a:t>hear numbers </a:t>
            </a:r>
            <a:r>
              <a:rPr lang="en-US" dirty="0"/>
              <a:t>counted</a:t>
            </a:r>
            <a:r>
              <a:rPr lang="en-US" dirty="0" smtClean="0"/>
              <a:t>.</a:t>
            </a:r>
          </a:p>
          <a:p>
            <a:r>
              <a:rPr lang="en-US" dirty="0" smtClean="0"/>
              <a:t>Good for children with auditory impairments or who require novelty in learning.</a:t>
            </a:r>
            <a:endParaRPr lang="en-US" dirty="0"/>
          </a:p>
        </p:txBody>
      </p:sp>
      <p:sp>
        <p:nvSpPr>
          <p:cNvPr id="4" name="Title 3"/>
          <p:cNvSpPr>
            <a:spLocks noGrp="1"/>
          </p:cNvSpPr>
          <p:nvPr>
            <p:ph type="title"/>
          </p:nvPr>
        </p:nvSpPr>
        <p:spPr/>
        <p:txBody>
          <a:bodyPr/>
          <a:lstStyle/>
          <a:p>
            <a:pPr algn="ctr"/>
            <a:r>
              <a:rPr lang="en-US" dirty="0" smtClean="0"/>
              <a:t>123 Animals Counting</a:t>
            </a:r>
            <a:endParaRPr lang="en-US" dirty="0"/>
          </a:p>
        </p:txBody>
      </p:sp>
    </p:spTree>
    <p:extLst>
      <p:ext uri="{BB962C8B-B14F-4D97-AF65-F5344CB8AC3E}">
        <p14:creationId xmlns:p14="http://schemas.microsoft.com/office/powerpoint/2010/main" val="1409823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$1.99</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47800" y="1447800"/>
            <a:ext cx="2997200" cy="4495800"/>
          </a:xfrm>
        </p:spPr>
      </p:pic>
      <p:sp>
        <p:nvSpPr>
          <p:cNvPr id="4" name="Text Placeholder 3"/>
          <p:cNvSpPr>
            <a:spLocks noGrp="1"/>
          </p:cNvSpPr>
          <p:nvPr>
            <p:ph type="body" sz="quarter" idx="3"/>
          </p:nvPr>
        </p:nvSpPr>
        <p:spPr/>
        <p:txBody>
          <a:bodyPr/>
          <a:lstStyle/>
          <a:p>
            <a:r>
              <a:rPr lang="en-US" dirty="0" smtClean="0"/>
              <a:t>By Brain Counts</a:t>
            </a:r>
            <a:endParaRPr lang="en-US" dirty="0"/>
          </a:p>
        </p:txBody>
      </p:sp>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334000" y="1447800"/>
            <a:ext cx="2997200" cy="4495800"/>
          </a:xfrm>
        </p:spPr>
      </p:pic>
    </p:spTree>
    <p:extLst>
      <p:ext uri="{BB962C8B-B14F-4D97-AF65-F5344CB8AC3E}">
        <p14:creationId xmlns:p14="http://schemas.microsoft.com/office/powerpoint/2010/main" val="341749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143000"/>
            <a:ext cx="5257800" cy="3505200"/>
          </a:xfrm>
        </p:spPr>
      </p:pic>
      <p:sp>
        <p:nvSpPr>
          <p:cNvPr id="3" name="Text Placeholder 2"/>
          <p:cNvSpPr>
            <a:spLocks noGrp="1"/>
          </p:cNvSpPr>
          <p:nvPr>
            <p:ph type="body" sz="half" idx="2"/>
          </p:nvPr>
        </p:nvSpPr>
        <p:spPr>
          <a:xfrm>
            <a:off x="5715000" y="685800"/>
            <a:ext cx="2895600" cy="3962399"/>
          </a:xfrm>
        </p:spPr>
        <p:txBody>
          <a:bodyPr>
            <a:normAutofit/>
          </a:bodyPr>
          <a:lstStyle/>
          <a:p>
            <a:r>
              <a:rPr lang="en-US" dirty="0" smtClean="0"/>
              <a:t>“Behavior </a:t>
            </a:r>
            <a:r>
              <a:rPr lang="en-US" dirty="0"/>
              <a:t>Tracker Pro for Autism is an iPhone, </a:t>
            </a:r>
            <a:r>
              <a:rPr lang="en-US" dirty="0" err="1"/>
              <a:t>iTouch</a:t>
            </a:r>
            <a:r>
              <a:rPr lang="en-US" dirty="0"/>
              <a:t> and </a:t>
            </a:r>
            <a:r>
              <a:rPr lang="en-US" dirty="0" err="1"/>
              <a:t>iPad</a:t>
            </a:r>
            <a:r>
              <a:rPr lang="en-US" dirty="0"/>
              <a:t> application that allows BCBAs, behavioral therapists, aides, teachers or parents to track </a:t>
            </a:r>
            <a:r>
              <a:rPr lang="en-US" dirty="0" smtClean="0"/>
              <a:t>behaviors.”</a:t>
            </a:r>
          </a:p>
          <a:p>
            <a:endParaRPr lang="en-US" dirty="0" smtClean="0"/>
          </a:p>
          <a:p>
            <a:r>
              <a:rPr lang="en-US" dirty="0" smtClean="0"/>
              <a:t>This app can be used to track </a:t>
            </a:r>
            <a:r>
              <a:rPr lang="en-US" dirty="0"/>
              <a:t>ABC data, frequency and duration, and </a:t>
            </a:r>
            <a:r>
              <a:rPr lang="en-US" dirty="0" smtClean="0"/>
              <a:t>high frequency </a:t>
            </a:r>
            <a:r>
              <a:rPr lang="en-US" dirty="0"/>
              <a:t>data, and </a:t>
            </a:r>
            <a:r>
              <a:rPr lang="en-US" dirty="0" smtClean="0"/>
              <a:t>automatically graph </a:t>
            </a:r>
            <a:r>
              <a:rPr lang="en-US" dirty="0"/>
              <a:t>them.</a:t>
            </a:r>
            <a:endParaRPr lang="en-US" dirty="0"/>
          </a:p>
        </p:txBody>
      </p:sp>
      <p:sp>
        <p:nvSpPr>
          <p:cNvPr id="4" name="Title 3"/>
          <p:cNvSpPr>
            <a:spLocks noGrp="1"/>
          </p:cNvSpPr>
          <p:nvPr>
            <p:ph type="title"/>
          </p:nvPr>
        </p:nvSpPr>
        <p:spPr/>
        <p:txBody>
          <a:bodyPr/>
          <a:lstStyle/>
          <a:p>
            <a:pPr algn="ctr"/>
            <a:r>
              <a:rPr lang="en-US" dirty="0" smtClean="0"/>
              <a:t>Behavior Tracker Pro</a:t>
            </a:r>
            <a:endParaRPr lang="en-US" dirty="0"/>
          </a:p>
        </p:txBody>
      </p:sp>
    </p:spTree>
    <p:extLst>
      <p:ext uri="{BB962C8B-B14F-4D97-AF65-F5344CB8AC3E}">
        <p14:creationId xmlns:p14="http://schemas.microsoft.com/office/powerpoint/2010/main" val="756438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$29.99</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14400" y="1524000"/>
            <a:ext cx="3149600" cy="4724400"/>
          </a:xfrm>
        </p:spPr>
      </p:pic>
      <p:sp>
        <p:nvSpPr>
          <p:cNvPr id="4" name="Text Placeholder 3"/>
          <p:cNvSpPr>
            <a:spLocks noGrp="1"/>
          </p:cNvSpPr>
          <p:nvPr>
            <p:ph type="body" sz="quarter" idx="3"/>
          </p:nvPr>
        </p:nvSpPr>
        <p:spPr/>
        <p:txBody>
          <a:bodyPr/>
          <a:lstStyle/>
          <a:p>
            <a:r>
              <a:rPr lang="en-US" dirty="0" smtClean="0"/>
              <a:t>By </a:t>
            </a:r>
            <a:r>
              <a:rPr lang="en-US" dirty="0" err="1" smtClean="0"/>
              <a:t>Marz</a:t>
            </a:r>
            <a:r>
              <a:rPr lang="en-US" dirty="0" smtClean="0"/>
              <a:t> Consulting Inc.</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05400" y="1600200"/>
            <a:ext cx="3048000" cy="4572000"/>
          </a:xfrm>
        </p:spPr>
      </p:pic>
    </p:spTree>
    <p:extLst>
      <p:ext uri="{BB962C8B-B14F-4D97-AF65-F5344CB8AC3E}">
        <p14:creationId xmlns:p14="http://schemas.microsoft.com/office/powerpoint/2010/main" val="984583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1676400"/>
            <a:ext cx="6096000" cy="3657599"/>
          </a:xfrm>
        </p:spPr>
        <p:txBody>
          <a:bodyPr>
            <a:normAutofit/>
          </a:bodyPr>
          <a:lstStyle/>
          <a:p>
            <a:r>
              <a:rPr lang="en-US" sz="2400" dirty="0" smtClean="0"/>
              <a:t>Assistive technology (AT) is “any kind of technology that can be used to enhance the functional independence of a person with a disability.”</a:t>
            </a:r>
            <a:r>
              <a:rPr lang="en-US" sz="1200" baseline="50000" dirty="0" smtClean="0"/>
              <a:t>[1]</a:t>
            </a:r>
          </a:p>
          <a:p>
            <a:endParaRPr lang="en-US" sz="2400" dirty="0" smtClean="0"/>
          </a:p>
          <a:p>
            <a:r>
              <a:rPr lang="en-US" sz="2400" dirty="0" smtClean="0"/>
              <a:t>Assistive technology is anything that helps you do something that you couldn’t do before.</a:t>
            </a:r>
            <a:endParaRPr lang="en-US" sz="2400" dirty="0"/>
          </a:p>
        </p:txBody>
      </p:sp>
      <p:sp>
        <p:nvSpPr>
          <p:cNvPr id="3" name="Title 2"/>
          <p:cNvSpPr>
            <a:spLocks noGrp="1"/>
          </p:cNvSpPr>
          <p:nvPr>
            <p:ph type="title"/>
          </p:nvPr>
        </p:nvSpPr>
        <p:spPr>
          <a:xfrm>
            <a:off x="609600" y="533400"/>
            <a:ext cx="8458200" cy="914400"/>
          </a:xfrm>
        </p:spPr>
        <p:txBody>
          <a:bodyPr/>
          <a:lstStyle/>
          <a:p>
            <a:r>
              <a:rPr lang="en-US" sz="4800" dirty="0" smtClean="0"/>
              <a:t>What is Assistive Technology?</a:t>
            </a:r>
            <a:endParaRPr lang="en-US" sz="4800" dirty="0"/>
          </a:p>
        </p:txBody>
      </p:sp>
      <p:sp>
        <p:nvSpPr>
          <p:cNvPr id="4" name="TextBox 3"/>
          <p:cNvSpPr txBox="1"/>
          <p:nvPr/>
        </p:nvSpPr>
        <p:spPr>
          <a:xfrm>
            <a:off x="228600" y="6400800"/>
            <a:ext cx="7848600" cy="261610"/>
          </a:xfrm>
          <a:prstGeom prst="rect">
            <a:avLst/>
          </a:prstGeom>
          <a:noFill/>
        </p:spPr>
        <p:txBody>
          <a:bodyPr wrap="square" rtlCol="0">
            <a:spAutoFit/>
          </a:bodyPr>
          <a:lstStyle/>
          <a:p>
            <a:r>
              <a:rPr lang="en-US" sz="1100" dirty="0" smtClean="0"/>
              <a:t>[1] The family Center on Technology and Disability Fact Sheet: Assistive Technology 101</a:t>
            </a:r>
            <a:endParaRPr lang="en-US" sz="1100" dirty="0"/>
          </a:p>
        </p:txBody>
      </p:sp>
    </p:spTree>
    <p:extLst>
      <p:ext uri="{BB962C8B-B14F-4D97-AF65-F5344CB8AC3E}">
        <p14:creationId xmlns:p14="http://schemas.microsoft.com/office/powerpoint/2010/main" val="21751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228600"/>
            <a:ext cx="3288506" cy="4725998"/>
          </a:xfrm>
        </p:spPr>
      </p:pic>
      <p:sp>
        <p:nvSpPr>
          <p:cNvPr id="3" name="Text Placeholder 2"/>
          <p:cNvSpPr>
            <a:spLocks noGrp="1"/>
          </p:cNvSpPr>
          <p:nvPr>
            <p:ph type="body" sz="half" idx="2"/>
          </p:nvPr>
        </p:nvSpPr>
        <p:spPr>
          <a:xfrm>
            <a:off x="5715000" y="685800"/>
            <a:ext cx="2819400" cy="4343400"/>
          </a:xfrm>
        </p:spPr>
        <p:txBody>
          <a:bodyPr>
            <a:normAutofit/>
          </a:bodyPr>
          <a:lstStyle/>
          <a:p>
            <a:r>
              <a:rPr lang="en-US" dirty="0" smtClean="0"/>
              <a:t>“</a:t>
            </a:r>
            <a:r>
              <a:rPr lang="en-US" dirty="0" err="1"/>
              <a:t>iCommunicate</a:t>
            </a:r>
            <a:r>
              <a:rPr lang="en-US" dirty="0"/>
              <a:t> lets you design visual schedules, storyboards, communication boards, routines, flash cards, choice boards, speech cards, and more. It is customizable to your needs</a:t>
            </a:r>
            <a:r>
              <a:rPr lang="en-US" dirty="0" smtClean="0"/>
              <a:t>.“</a:t>
            </a:r>
          </a:p>
          <a:p>
            <a:endParaRPr lang="en-US" dirty="0" smtClean="0"/>
          </a:p>
          <a:p>
            <a:r>
              <a:rPr lang="en-US" dirty="0"/>
              <a:t>In the app </a:t>
            </a:r>
            <a:r>
              <a:rPr lang="en-US" dirty="0" err="1"/>
              <a:t>iCommunicate</a:t>
            </a:r>
            <a:r>
              <a:rPr lang="en-US" dirty="0"/>
              <a:t>, pre-loaded pictures and storyboards/routines (e.g.,</a:t>
            </a:r>
          </a:p>
          <a:p>
            <a:r>
              <a:rPr lang="en-US" dirty="0"/>
              <a:t>schedule) facilitate language comprehension and enhance communication</a:t>
            </a:r>
            <a:r>
              <a:rPr lang="en-US" dirty="0" smtClean="0"/>
              <a:t>.</a:t>
            </a:r>
            <a:endParaRPr lang="en-US" dirty="0"/>
          </a:p>
        </p:txBody>
      </p:sp>
      <p:sp>
        <p:nvSpPr>
          <p:cNvPr id="4" name="Title 3"/>
          <p:cNvSpPr>
            <a:spLocks noGrp="1"/>
          </p:cNvSpPr>
          <p:nvPr>
            <p:ph type="title"/>
          </p:nvPr>
        </p:nvSpPr>
        <p:spPr/>
        <p:txBody>
          <a:bodyPr/>
          <a:lstStyle/>
          <a:p>
            <a:pPr algn="ctr"/>
            <a:r>
              <a:rPr lang="en-US" dirty="0" err="1" smtClean="0"/>
              <a:t>iCommunicate</a:t>
            </a:r>
            <a:endParaRPr lang="en-US" dirty="0"/>
          </a:p>
        </p:txBody>
      </p:sp>
    </p:spTree>
    <p:extLst>
      <p:ext uri="{BB962C8B-B14F-4D97-AF65-F5344CB8AC3E}">
        <p14:creationId xmlns:p14="http://schemas.microsoft.com/office/powerpoint/2010/main" val="756438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$49.99</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8200" y="1676400"/>
            <a:ext cx="3124200" cy="4344314"/>
          </a:xfrm>
        </p:spPr>
      </p:pic>
      <p:sp>
        <p:nvSpPr>
          <p:cNvPr id="4" name="Text Placeholder 3"/>
          <p:cNvSpPr>
            <a:spLocks noGrp="1"/>
          </p:cNvSpPr>
          <p:nvPr>
            <p:ph type="body" sz="quarter" idx="3"/>
          </p:nvPr>
        </p:nvSpPr>
        <p:spPr/>
        <p:txBody>
          <a:bodyPr/>
          <a:lstStyle/>
          <a:p>
            <a:r>
              <a:rPr lang="en-US" dirty="0" smtClean="0"/>
              <a:t>By </a:t>
            </a:r>
            <a:r>
              <a:rPr lang="en-US" dirty="0" err="1" smtClean="0"/>
              <a:t>Grembe</a:t>
            </a:r>
            <a:r>
              <a:rPr lang="en-US" dirty="0" smtClean="0"/>
              <a:t> Inc.</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00600" y="1676400"/>
            <a:ext cx="3320891" cy="4343400"/>
          </a:xfrm>
        </p:spPr>
      </p:pic>
    </p:spTree>
    <p:extLst>
      <p:ext uri="{BB962C8B-B14F-4D97-AF65-F5344CB8AC3E}">
        <p14:creationId xmlns:p14="http://schemas.microsoft.com/office/powerpoint/2010/main" val="3424874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762001"/>
            <a:ext cx="5052979" cy="3886200"/>
          </a:xfrm>
        </p:spPr>
      </p:pic>
      <p:sp>
        <p:nvSpPr>
          <p:cNvPr id="3" name="Text Placeholder 2"/>
          <p:cNvSpPr>
            <a:spLocks noGrp="1"/>
          </p:cNvSpPr>
          <p:nvPr>
            <p:ph type="body" sz="half" idx="2"/>
          </p:nvPr>
        </p:nvSpPr>
        <p:spPr>
          <a:xfrm>
            <a:off x="5715000" y="685800"/>
            <a:ext cx="2743200" cy="3886200"/>
          </a:xfrm>
        </p:spPr>
        <p:txBody>
          <a:bodyPr>
            <a:normAutofit/>
          </a:bodyPr>
          <a:lstStyle/>
          <a:p>
            <a:r>
              <a:rPr lang="en-US" b="1" dirty="0" smtClean="0"/>
              <a:t>“Proloquo2Go</a:t>
            </a:r>
            <a:r>
              <a:rPr lang="en-US" b="1" dirty="0"/>
              <a:t>™ is an award-winning Augmentative and Alternative Communication (AAC) solution for </a:t>
            </a:r>
            <a:r>
              <a:rPr lang="en-US" b="1" dirty="0" err="1"/>
              <a:t>iPad</a:t>
            </a:r>
            <a:r>
              <a:rPr lang="en-US" b="1" dirty="0"/>
              <a:t>, iPhone and iPod touch for people who have difficulty speaking or cannot speak at </a:t>
            </a:r>
            <a:r>
              <a:rPr lang="en-US" b="1" dirty="0" smtClean="0"/>
              <a:t>all.”</a:t>
            </a:r>
          </a:p>
          <a:p>
            <a:endParaRPr lang="en-US" b="1" dirty="0"/>
          </a:p>
          <a:p>
            <a:r>
              <a:rPr lang="en-US" b="1" dirty="0" smtClean="0"/>
              <a:t>Great for students with communication disorders, including children on the autism spectrum.</a:t>
            </a:r>
          </a:p>
        </p:txBody>
      </p:sp>
      <p:sp>
        <p:nvSpPr>
          <p:cNvPr id="4" name="Title 3"/>
          <p:cNvSpPr>
            <a:spLocks noGrp="1"/>
          </p:cNvSpPr>
          <p:nvPr>
            <p:ph type="title"/>
          </p:nvPr>
        </p:nvSpPr>
        <p:spPr/>
        <p:txBody>
          <a:bodyPr/>
          <a:lstStyle/>
          <a:p>
            <a:pPr algn="ctr"/>
            <a:r>
              <a:rPr lang="en-US" dirty="0" smtClean="0"/>
              <a:t>Proloquo2Go</a:t>
            </a:r>
            <a:endParaRPr lang="en-US" dirty="0"/>
          </a:p>
        </p:txBody>
      </p:sp>
    </p:spTree>
    <p:extLst>
      <p:ext uri="{BB962C8B-B14F-4D97-AF65-F5344CB8AC3E}">
        <p14:creationId xmlns:p14="http://schemas.microsoft.com/office/powerpoint/2010/main" val="2007371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$189.99</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90600" y="1447800"/>
            <a:ext cx="3211513" cy="4817270"/>
          </a:xfrm>
        </p:spPr>
      </p:pic>
      <p:sp>
        <p:nvSpPr>
          <p:cNvPr id="4" name="Text Placeholder 3"/>
          <p:cNvSpPr>
            <a:spLocks noGrp="1"/>
          </p:cNvSpPr>
          <p:nvPr>
            <p:ph type="body" sz="quarter" idx="3"/>
          </p:nvPr>
        </p:nvSpPr>
        <p:spPr/>
        <p:txBody>
          <a:bodyPr/>
          <a:lstStyle/>
          <a:p>
            <a:r>
              <a:rPr lang="en-US" dirty="0" smtClean="0"/>
              <a:t>By </a:t>
            </a:r>
            <a:r>
              <a:rPr lang="en-US" dirty="0" err="1" smtClean="0"/>
              <a:t>AssistiveWare</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257800" y="1447800"/>
            <a:ext cx="3200400" cy="4800600"/>
          </a:xfrm>
        </p:spPr>
      </p:pic>
    </p:spTree>
    <p:extLst>
      <p:ext uri="{BB962C8B-B14F-4D97-AF65-F5344CB8AC3E}">
        <p14:creationId xmlns:p14="http://schemas.microsoft.com/office/powerpoint/2010/main" val="2931734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devices are  “tools to help to overcome challenges and enable people living with disabilities to enhance their quality of life and lead more independent lives.”</a:t>
            </a:r>
            <a:endParaRPr lang="en-US" dirty="0"/>
          </a:p>
        </p:txBody>
      </p:sp>
      <p:sp>
        <p:nvSpPr>
          <p:cNvPr id="4" name="Text Placeholder 3"/>
          <p:cNvSpPr>
            <a:spLocks noGrp="1"/>
          </p:cNvSpPr>
          <p:nvPr>
            <p:ph type="body" sz="half" idx="2"/>
          </p:nvPr>
        </p:nvSpPr>
        <p:spPr>
          <a:xfrm>
            <a:off x="5715000" y="838200"/>
            <a:ext cx="2590800" cy="3429000"/>
          </a:xfrm>
        </p:spPr>
        <p:txBody>
          <a:bodyPr/>
          <a:lstStyle/>
          <a:p>
            <a:r>
              <a:rPr lang="en-US" dirty="0" smtClean="0"/>
              <a:t>We tend to think of these tools as advanced, high-tech electronics. However, these tools are on a continuum, ranging from high-tech tools (such as electronics and computers) to low-tech tools (such as pencil grips and highlighters).</a:t>
            </a:r>
            <a:endParaRPr lang="en-US" dirty="0"/>
          </a:p>
        </p:txBody>
      </p:sp>
      <p:sp>
        <p:nvSpPr>
          <p:cNvPr id="3" name="Title 2"/>
          <p:cNvSpPr>
            <a:spLocks noGrp="1"/>
          </p:cNvSpPr>
          <p:nvPr>
            <p:ph type="title"/>
          </p:nvPr>
        </p:nvSpPr>
        <p:spPr>
          <a:xfrm>
            <a:off x="304800" y="4876800"/>
            <a:ext cx="8382000" cy="914400"/>
          </a:xfrm>
        </p:spPr>
        <p:txBody>
          <a:bodyPr/>
          <a:lstStyle/>
          <a:p>
            <a:r>
              <a:rPr lang="en-US" dirty="0" smtClean="0"/>
              <a:t>Assistive Technology Devices</a:t>
            </a:r>
            <a:endParaRPr lang="en-US" dirty="0"/>
          </a:p>
        </p:txBody>
      </p:sp>
    </p:spTree>
    <p:extLst>
      <p:ext uri="{BB962C8B-B14F-4D97-AF65-F5344CB8AC3E}">
        <p14:creationId xmlns:p14="http://schemas.microsoft.com/office/powerpoint/2010/main" val="2090881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554" y="762000"/>
            <a:ext cx="8763000" cy="914400"/>
          </a:xfrm>
        </p:spPr>
        <p:txBody>
          <a:bodyPr/>
          <a:lstStyle/>
          <a:p>
            <a:r>
              <a:rPr lang="en-US" dirty="0" smtClean="0"/>
              <a:t>Assistive Technology &amp; Apps</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95400" y="2362200"/>
            <a:ext cx="3273425" cy="3379811"/>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328346" y="2337606"/>
            <a:ext cx="2576707" cy="3432175"/>
          </a:xfrm>
        </p:spPr>
      </p:pic>
    </p:spTree>
    <p:extLst>
      <p:ext uri="{BB962C8B-B14F-4D97-AF65-F5344CB8AC3E}">
        <p14:creationId xmlns:p14="http://schemas.microsoft.com/office/powerpoint/2010/main" val="2435127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524000"/>
            <a:ext cx="7620000" cy="4401205"/>
          </a:xfrm>
          <a:prstGeom prst="rect">
            <a:avLst/>
          </a:prstGeom>
          <a:noFill/>
        </p:spPr>
        <p:txBody>
          <a:bodyPr wrap="square" rtlCol="0">
            <a:spAutoFit/>
          </a:bodyPr>
          <a:lstStyle/>
          <a:p>
            <a:r>
              <a:rPr lang="en-US" sz="2800" dirty="0" smtClean="0"/>
              <a:t>Increasingly, apps for the iPhone, </a:t>
            </a:r>
            <a:r>
              <a:rPr lang="en-US" sz="2800" dirty="0" err="1" smtClean="0"/>
              <a:t>iPad</a:t>
            </a:r>
            <a:r>
              <a:rPr lang="en-US" sz="2800" dirty="0" smtClean="0"/>
              <a:t>, Android, or other smart </a:t>
            </a:r>
            <a:r>
              <a:rPr lang="en-US" sz="2800" dirty="0" smtClean="0"/>
              <a:t>phones </a:t>
            </a:r>
            <a:r>
              <a:rPr lang="en-US" sz="2800" dirty="0" smtClean="0"/>
              <a:t>or </a:t>
            </a:r>
            <a:r>
              <a:rPr lang="en-US" sz="2800" dirty="0" smtClean="0"/>
              <a:t>tablets </a:t>
            </a:r>
            <a:r>
              <a:rPr lang="en-US" sz="2800" dirty="0" smtClean="0"/>
              <a:t>are showing up </a:t>
            </a:r>
            <a:r>
              <a:rPr lang="en-US" sz="2800" dirty="0" smtClean="0"/>
              <a:t>that enhance and ease every day life functioning; these include apps to assist people with disabilities.</a:t>
            </a:r>
          </a:p>
          <a:p>
            <a:endParaRPr lang="en-US" sz="2800" dirty="0" smtClean="0"/>
          </a:p>
          <a:p>
            <a:r>
              <a:rPr lang="en-US" sz="2800" dirty="0" smtClean="0"/>
              <a:t>These a</a:t>
            </a:r>
            <a:r>
              <a:rPr lang="en-US" sz="2800" dirty="0" smtClean="0"/>
              <a:t>pps range from simple and free apps to help teach spelling, to advanced and often expensive apps that function as Augmented and Alternative Communication devices.</a:t>
            </a:r>
            <a:endParaRPr lang="en-US" sz="2800" dirty="0" smtClean="0"/>
          </a:p>
        </p:txBody>
      </p:sp>
      <p:sp>
        <p:nvSpPr>
          <p:cNvPr id="3" name="TextBox 2"/>
          <p:cNvSpPr txBox="1"/>
          <p:nvPr/>
        </p:nvSpPr>
        <p:spPr>
          <a:xfrm>
            <a:off x="1143000" y="533400"/>
            <a:ext cx="6934200" cy="861774"/>
          </a:xfrm>
          <a:prstGeom prst="rect">
            <a:avLst/>
          </a:prstGeom>
          <a:noFill/>
        </p:spPr>
        <p:txBody>
          <a:bodyPr wrap="square" rtlCol="0">
            <a:spAutoFit/>
          </a:bodyPr>
          <a:lstStyle/>
          <a:p>
            <a:pPr algn="ctr"/>
            <a:r>
              <a:rPr lang="en-US" sz="5000" dirty="0" smtClean="0"/>
              <a:t>There’s </a:t>
            </a:r>
            <a:r>
              <a:rPr lang="en-US" sz="5000" dirty="0" smtClean="0"/>
              <a:t>an app for that.</a:t>
            </a:r>
            <a:endParaRPr lang="en-US" sz="5000" dirty="0"/>
          </a:p>
        </p:txBody>
      </p:sp>
    </p:spTree>
    <p:extLst>
      <p:ext uri="{BB962C8B-B14F-4D97-AF65-F5344CB8AC3E}">
        <p14:creationId xmlns:p14="http://schemas.microsoft.com/office/powerpoint/2010/main" val="3724364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524000"/>
            <a:ext cx="7772400" cy="4401205"/>
          </a:xfrm>
          <a:prstGeom prst="rect">
            <a:avLst/>
          </a:prstGeom>
          <a:noFill/>
        </p:spPr>
        <p:txBody>
          <a:bodyPr wrap="square" rtlCol="0">
            <a:spAutoFit/>
          </a:bodyPr>
          <a:lstStyle/>
          <a:p>
            <a:r>
              <a:rPr lang="en-US" sz="2800" dirty="0" smtClean="0"/>
              <a:t>Apps may be especially relevant to helping students with disabilities learn: students with autism or ADHD may benefit from the use of novel and stimulating technology, and students with physical impairments may benefit from the ease of access to the </a:t>
            </a:r>
            <a:r>
              <a:rPr lang="en-US" sz="2800" dirty="0" smtClean="0"/>
              <a:t>apps.</a:t>
            </a:r>
            <a:endParaRPr lang="en-US" sz="2800" dirty="0" smtClean="0"/>
          </a:p>
          <a:p>
            <a:endParaRPr lang="en-US" sz="2800" dirty="0"/>
          </a:p>
          <a:p>
            <a:r>
              <a:rPr lang="en-US" sz="2800" dirty="0" smtClean="0"/>
              <a:t>AT apps are specifically designed to help improve every day life functioning and learning for students with </a:t>
            </a:r>
            <a:r>
              <a:rPr lang="en-US" sz="2800" dirty="0" err="1" smtClean="0"/>
              <a:t>disabilties</a:t>
            </a:r>
            <a:r>
              <a:rPr lang="en-US" sz="2800" dirty="0" smtClean="0"/>
              <a:t>.</a:t>
            </a:r>
            <a:endParaRPr lang="en-US" sz="2800" dirty="0" smtClean="0"/>
          </a:p>
        </p:txBody>
      </p:sp>
      <p:sp>
        <p:nvSpPr>
          <p:cNvPr id="3" name="TextBox 2"/>
          <p:cNvSpPr txBox="1"/>
          <p:nvPr/>
        </p:nvSpPr>
        <p:spPr>
          <a:xfrm>
            <a:off x="1143000" y="533400"/>
            <a:ext cx="6934200" cy="861774"/>
          </a:xfrm>
          <a:prstGeom prst="rect">
            <a:avLst/>
          </a:prstGeom>
          <a:noFill/>
        </p:spPr>
        <p:txBody>
          <a:bodyPr wrap="square" rtlCol="0">
            <a:spAutoFit/>
          </a:bodyPr>
          <a:lstStyle/>
          <a:p>
            <a:pPr algn="ctr"/>
            <a:r>
              <a:rPr lang="en-US" sz="5000" dirty="0" smtClean="0"/>
              <a:t>There’s an app for that.</a:t>
            </a:r>
            <a:endParaRPr lang="en-US" sz="5000" dirty="0"/>
          </a:p>
        </p:txBody>
      </p:sp>
    </p:spTree>
    <p:extLst>
      <p:ext uri="{BB962C8B-B14F-4D97-AF65-F5344CB8AC3E}">
        <p14:creationId xmlns:p14="http://schemas.microsoft.com/office/powerpoint/2010/main" val="1065569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2286000"/>
            <a:ext cx="7162800" cy="3733800"/>
          </a:xfrm>
        </p:spPr>
        <p:txBody>
          <a:bodyPr>
            <a:normAutofit lnSpcReduction="10000"/>
          </a:bodyPr>
          <a:lstStyle/>
          <a:p>
            <a:r>
              <a:rPr lang="en-US" dirty="0" err="1" smtClean="0">
                <a:effectLst/>
              </a:rPr>
              <a:t>Madalaine</a:t>
            </a:r>
            <a:r>
              <a:rPr lang="en-US" dirty="0" smtClean="0">
                <a:effectLst/>
              </a:rPr>
              <a:t> </a:t>
            </a:r>
            <a:r>
              <a:rPr lang="en-US" dirty="0" err="1">
                <a:effectLst/>
              </a:rPr>
              <a:t>Pugliese</a:t>
            </a:r>
            <a:r>
              <a:rPr lang="en-US" dirty="0">
                <a:effectLst/>
              </a:rPr>
              <a:t> composed </a:t>
            </a:r>
            <a:r>
              <a:rPr lang="en-US" dirty="0">
                <a:effectLst/>
                <a:hlinkClick r:id="rId2"/>
              </a:rPr>
              <a:t>this list </a:t>
            </a:r>
            <a:r>
              <a:rPr lang="en-US" dirty="0">
                <a:effectLst/>
              </a:rPr>
              <a:t>of Apps into groups in accordance with the steps of the Stages© </a:t>
            </a:r>
            <a:r>
              <a:rPr lang="en-US" dirty="0" smtClean="0">
                <a:effectLst/>
              </a:rPr>
              <a:t>framework – she also describes how to select the right application for the individual child’s needs.</a:t>
            </a:r>
          </a:p>
          <a:p>
            <a:pPr marL="18288" indent="0">
              <a:buNone/>
            </a:pPr>
            <a:endParaRPr lang="en-US" dirty="0" smtClean="0">
              <a:effectLst/>
            </a:endParaRPr>
          </a:p>
          <a:p>
            <a:r>
              <a:rPr lang="en-US" dirty="0" smtClean="0">
                <a:effectLst/>
                <a:hlinkClick r:id="rId3"/>
              </a:rPr>
              <a:t>iPhone and iPod touch Apps for Special Education</a:t>
            </a:r>
            <a:endParaRPr lang="en-US" dirty="0" smtClean="0">
              <a:effectLst/>
            </a:endParaRPr>
          </a:p>
          <a:p>
            <a:pPr marL="18288" indent="0">
              <a:buNone/>
            </a:pPr>
            <a:endParaRPr lang="en-US" dirty="0" smtClean="0">
              <a:effectLst/>
            </a:endParaRPr>
          </a:p>
          <a:p>
            <a:r>
              <a:rPr lang="en-US" dirty="0">
                <a:effectLst/>
                <a:hlinkClick r:id="rId4"/>
              </a:rPr>
              <a:t>App Gallery </a:t>
            </a:r>
            <a:r>
              <a:rPr lang="en-US" dirty="0">
                <a:effectLst/>
              </a:rPr>
              <a:t>for noteworthy apps for individuals on the autism </a:t>
            </a:r>
            <a:r>
              <a:rPr lang="en-US" dirty="0" smtClean="0">
                <a:effectLst/>
              </a:rPr>
              <a:t>spectrum.</a:t>
            </a:r>
            <a:endParaRPr lang="en-US" dirty="0">
              <a:effectLst/>
            </a:endParaRPr>
          </a:p>
          <a:p>
            <a:endParaRPr lang="en-US" dirty="0" smtClean="0">
              <a:effectLst/>
            </a:endParaRPr>
          </a:p>
          <a:p>
            <a:r>
              <a:rPr lang="en-US" dirty="0">
                <a:effectLst/>
              </a:rPr>
              <a:t>A </a:t>
            </a:r>
            <a:r>
              <a:rPr lang="en-US" dirty="0">
                <a:effectLst/>
                <a:hlinkClick r:id="rId5"/>
              </a:rPr>
              <a:t>collection </a:t>
            </a:r>
            <a:r>
              <a:rPr lang="en-US" dirty="0">
                <a:effectLst/>
              </a:rPr>
              <a:t>of apps for special education</a:t>
            </a:r>
            <a:r>
              <a:rPr lang="en-US" dirty="0" smtClean="0">
                <a:effectLst/>
              </a:rPr>
              <a:t>.</a:t>
            </a:r>
            <a:endParaRPr lang="en-US" dirty="0">
              <a:effectLst/>
            </a:endParaRPr>
          </a:p>
          <a:p>
            <a:endParaRPr lang="en-US" dirty="0">
              <a:effectLst/>
            </a:endParaRPr>
          </a:p>
        </p:txBody>
      </p:sp>
      <p:sp>
        <p:nvSpPr>
          <p:cNvPr id="3" name="Title 2"/>
          <p:cNvSpPr>
            <a:spLocks noGrp="1"/>
          </p:cNvSpPr>
          <p:nvPr>
            <p:ph type="title"/>
          </p:nvPr>
        </p:nvSpPr>
        <p:spPr>
          <a:xfrm>
            <a:off x="762000" y="990600"/>
            <a:ext cx="7543800" cy="914400"/>
          </a:xfrm>
        </p:spPr>
        <p:txBody>
          <a:bodyPr/>
          <a:lstStyle/>
          <a:p>
            <a:pPr algn="ctr"/>
            <a:r>
              <a:rPr lang="en-US" sz="4400" dirty="0" smtClean="0"/>
              <a:t>Links to Lists of AT Apps for Individuals with Disabilities</a:t>
            </a:r>
            <a:endParaRPr lang="en-US" sz="4400" dirty="0"/>
          </a:p>
        </p:txBody>
      </p:sp>
    </p:spTree>
    <p:extLst>
      <p:ext uri="{BB962C8B-B14F-4D97-AF65-F5344CB8AC3E}">
        <p14:creationId xmlns:p14="http://schemas.microsoft.com/office/powerpoint/2010/main" val="3069790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7757160" cy="1219200"/>
          </a:xfrm>
        </p:spPr>
        <p:txBody>
          <a:bodyPr/>
          <a:lstStyle/>
          <a:p>
            <a:r>
              <a:rPr lang="en-US" sz="4400" dirty="0" smtClean="0"/>
              <a:t>Apple’s iTunes has a collection of apps for special education in its Apple Store.</a:t>
            </a:r>
            <a:endParaRPr lang="en-US" sz="4400" dirty="0"/>
          </a:p>
        </p:txBody>
      </p:sp>
      <p:sp>
        <p:nvSpPr>
          <p:cNvPr id="3" name="TextBox 2"/>
          <p:cNvSpPr txBox="1"/>
          <p:nvPr/>
        </p:nvSpPr>
        <p:spPr>
          <a:xfrm>
            <a:off x="1315915" y="2590800"/>
            <a:ext cx="6781800" cy="2862322"/>
          </a:xfrm>
          <a:prstGeom prst="rect">
            <a:avLst/>
          </a:prstGeom>
          <a:noFill/>
        </p:spPr>
        <p:txBody>
          <a:bodyPr wrap="square" rtlCol="0">
            <a:spAutoFit/>
          </a:bodyPr>
          <a:lstStyle/>
          <a:p>
            <a:r>
              <a:rPr lang="en-US" dirty="0" smtClean="0"/>
              <a:t>These are sorted into the categories of:</a:t>
            </a:r>
          </a:p>
          <a:p>
            <a:pPr marL="285750" indent="-285750">
              <a:buFont typeface="Arial" pitchFamily="34" charset="0"/>
              <a:buChar char="•"/>
            </a:pPr>
            <a:r>
              <a:rPr lang="en-US" dirty="0" smtClean="0"/>
              <a:t>Sign Language</a:t>
            </a:r>
          </a:p>
          <a:p>
            <a:pPr marL="285750" indent="-285750">
              <a:buFont typeface="Arial" pitchFamily="34" charset="0"/>
              <a:buChar char="•"/>
            </a:pPr>
            <a:r>
              <a:rPr lang="en-US" dirty="0" smtClean="0"/>
              <a:t>Communication</a:t>
            </a:r>
          </a:p>
          <a:p>
            <a:pPr marL="285750" indent="-285750">
              <a:buFont typeface="Arial" pitchFamily="34" charset="0"/>
              <a:buChar char="•"/>
            </a:pPr>
            <a:r>
              <a:rPr lang="en-US" dirty="0" smtClean="0"/>
              <a:t>Diagnostics &amp; References</a:t>
            </a:r>
          </a:p>
          <a:p>
            <a:pPr marL="285750" indent="-285750">
              <a:buFont typeface="Arial" pitchFamily="34" charset="0"/>
              <a:buChar char="•"/>
            </a:pPr>
            <a:r>
              <a:rPr lang="en-US" dirty="0" smtClean="0"/>
              <a:t>Emotional Development</a:t>
            </a:r>
          </a:p>
          <a:p>
            <a:pPr marL="285750" indent="-285750">
              <a:buFont typeface="Arial" pitchFamily="34" charset="0"/>
              <a:buChar char="•"/>
            </a:pPr>
            <a:r>
              <a:rPr lang="en-US" dirty="0" smtClean="0"/>
              <a:t>Seeing &amp; Hearing</a:t>
            </a:r>
          </a:p>
          <a:p>
            <a:pPr marL="285750" indent="-285750">
              <a:buFont typeface="Arial" pitchFamily="34" charset="0"/>
              <a:buChar char="•"/>
            </a:pPr>
            <a:r>
              <a:rPr lang="en-US" dirty="0" smtClean="0"/>
              <a:t>Language Development</a:t>
            </a:r>
          </a:p>
          <a:p>
            <a:pPr marL="285750" indent="-285750">
              <a:buFont typeface="Arial" pitchFamily="34" charset="0"/>
              <a:buChar char="•"/>
            </a:pPr>
            <a:r>
              <a:rPr lang="en-US" dirty="0" smtClean="0"/>
              <a:t>Literacy &amp; Learning</a:t>
            </a:r>
          </a:p>
          <a:p>
            <a:pPr marL="285750" indent="-285750">
              <a:buFont typeface="Arial" pitchFamily="34" charset="0"/>
              <a:buChar char="•"/>
            </a:pPr>
            <a:r>
              <a:rPr lang="en-US" dirty="0" smtClean="0"/>
              <a:t>Organization</a:t>
            </a:r>
          </a:p>
          <a:p>
            <a:pPr marL="285750" indent="-285750">
              <a:buFont typeface="Arial" pitchFamily="34" charset="0"/>
              <a:buChar char="•"/>
            </a:pPr>
            <a:r>
              <a:rPr lang="en-US" dirty="0" smtClean="0"/>
              <a:t>Life Skills</a:t>
            </a:r>
            <a:endParaRPr lang="en-US" dirty="0"/>
          </a:p>
        </p:txBody>
      </p:sp>
      <p:sp>
        <p:nvSpPr>
          <p:cNvPr id="4" name="TextBox 3"/>
          <p:cNvSpPr txBox="1"/>
          <p:nvPr/>
        </p:nvSpPr>
        <p:spPr>
          <a:xfrm>
            <a:off x="533400" y="5562600"/>
            <a:ext cx="7239000" cy="646331"/>
          </a:xfrm>
          <a:prstGeom prst="rect">
            <a:avLst/>
          </a:prstGeom>
          <a:noFill/>
        </p:spPr>
        <p:txBody>
          <a:bodyPr wrap="square" rtlCol="0">
            <a:spAutoFit/>
          </a:bodyPr>
          <a:lstStyle/>
          <a:p>
            <a:r>
              <a:rPr lang="en-US" dirty="0" smtClean="0"/>
              <a:t>All of these assistive technology apps help to further the functional independence of individuals in some way.</a:t>
            </a:r>
            <a:endParaRPr lang="en-US" dirty="0"/>
          </a:p>
        </p:txBody>
      </p:sp>
    </p:spTree>
    <p:extLst>
      <p:ext uri="{BB962C8B-B14F-4D97-AF65-F5344CB8AC3E}">
        <p14:creationId xmlns:p14="http://schemas.microsoft.com/office/powerpoint/2010/main" val="2159336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t>Of Assistive Technology Apps for the iPhone and </a:t>
            </a:r>
            <a:r>
              <a:rPr lang="en-US" dirty="0" err="1" smtClean="0"/>
              <a:t>iPad</a:t>
            </a:r>
            <a:endParaRPr lang="en-US" dirty="0"/>
          </a:p>
        </p:txBody>
      </p:sp>
      <p:sp>
        <p:nvSpPr>
          <p:cNvPr id="3" name="Title 2"/>
          <p:cNvSpPr>
            <a:spLocks noGrp="1"/>
          </p:cNvSpPr>
          <p:nvPr>
            <p:ph type="title"/>
          </p:nvPr>
        </p:nvSpPr>
        <p:spPr/>
        <p:txBody>
          <a:bodyPr/>
          <a:lstStyle/>
          <a:p>
            <a:r>
              <a:rPr lang="en-US" dirty="0" smtClean="0"/>
              <a:t>Examples</a:t>
            </a:r>
            <a:endParaRPr lang="en-US" dirty="0"/>
          </a:p>
        </p:txBody>
      </p:sp>
    </p:spTree>
    <p:extLst>
      <p:ext uri="{BB962C8B-B14F-4D97-AF65-F5344CB8AC3E}">
        <p14:creationId xmlns:p14="http://schemas.microsoft.com/office/powerpoint/2010/main" val="36268246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175</TotalTime>
  <Words>911</Words>
  <Application>Microsoft Office PowerPoint</Application>
  <PresentationFormat>On-screen Show (4:3)</PresentationFormat>
  <Paragraphs>86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Elemental</vt:lpstr>
      <vt:lpstr>Apps as Assistive Technology</vt:lpstr>
      <vt:lpstr>What is Assistive Technology?</vt:lpstr>
      <vt:lpstr>Assistive Technology Devices</vt:lpstr>
      <vt:lpstr>Assistive Technology &amp; Apps</vt:lpstr>
      <vt:lpstr>PowerPoint Presentation</vt:lpstr>
      <vt:lpstr>PowerPoint Presentation</vt:lpstr>
      <vt:lpstr>Links to Lists of AT Apps for Individuals with Disabilities</vt:lpstr>
      <vt:lpstr>Apple’s iTunes has a collection of apps for special education in its Apple Store.</vt:lpstr>
      <vt:lpstr>Examples</vt:lpstr>
      <vt:lpstr>My PlayHome</vt:lpstr>
      <vt:lpstr>PowerPoint Presentation</vt:lpstr>
      <vt:lpstr>Which Go Together?</vt:lpstr>
      <vt:lpstr>PowerPoint Presentation</vt:lpstr>
      <vt:lpstr>Phonics Made Easy</vt:lpstr>
      <vt:lpstr>PowerPoint Presentation</vt:lpstr>
      <vt:lpstr>123 Animals Counting</vt:lpstr>
      <vt:lpstr>PowerPoint Presentation</vt:lpstr>
      <vt:lpstr>Behavior Tracker Pro</vt:lpstr>
      <vt:lpstr>PowerPoint Presentation</vt:lpstr>
      <vt:lpstr>iCommunicate</vt:lpstr>
      <vt:lpstr>PowerPoint Presentation</vt:lpstr>
      <vt:lpstr>Proloquo2Go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Apps as Assistive Technology</dc:title>
  <dc:creator>Windows User</dc:creator>
  <cp:lastModifiedBy>Owner</cp:lastModifiedBy>
  <cp:revision>39</cp:revision>
  <dcterms:created xsi:type="dcterms:W3CDTF">2012-06-30T18:22:28Z</dcterms:created>
  <dcterms:modified xsi:type="dcterms:W3CDTF">2012-07-07T21:37:27Z</dcterms:modified>
</cp:coreProperties>
</file>