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2"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5" r:id="rId22"/>
    <p:sldId id="277"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8" d="100"/>
          <a:sy n="58" d="100"/>
        </p:scale>
        <p:origin x="-156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E8521B-20F0-0D4B-86F3-82633FE8FC0E}" type="datetimeFigureOut">
              <a:rPr lang="en-US" smtClean="0"/>
              <a:t>10/1/15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2AB288-CCFE-394E-81A5-612F6773E535}" type="slidenum">
              <a:rPr lang="en-US" smtClean="0"/>
              <a:t>‹#›</a:t>
            </a:fld>
            <a:endParaRPr lang="en-US"/>
          </a:p>
        </p:txBody>
      </p:sp>
    </p:spTree>
    <p:extLst>
      <p:ext uri="{BB962C8B-B14F-4D97-AF65-F5344CB8AC3E}">
        <p14:creationId xmlns:p14="http://schemas.microsoft.com/office/powerpoint/2010/main" val="23858284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Abilities Expo: Boston 2015 was held September 18</a:t>
            </a:r>
            <a:r>
              <a:rPr lang="en-US" baseline="30000" dirty="0" smtClean="0"/>
              <a:t>th</a:t>
            </a:r>
            <a:r>
              <a:rPr lang="en-US" baseline="0" dirty="0" smtClean="0"/>
              <a:t>-20</a:t>
            </a:r>
            <a:r>
              <a:rPr lang="en-US" baseline="30000" dirty="0" smtClean="0"/>
              <a:t>th</a:t>
            </a:r>
            <a:r>
              <a:rPr lang="en-US" baseline="0" dirty="0" smtClean="0"/>
              <a:t> at the Boston Convention Center.  Of these set days I was able to attend on Sunday September 20</a:t>
            </a:r>
            <a:r>
              <a:rPr lang="en-US" baseline="30000" dirty="0" smtClean="0"/>
              <a:t>th</a:t>
            </a:r>
            <a:r>
              <a:rPr lang="en-US" baseline="0" dirty="0" smtClean="0"/>
              <a:t>. Here I was exposed to a number of different platforms of assistive technology.</a:t>
            </a:r>
            <a:endParaRPr lang="en-US" dirty="0"/>
          </a:p>
        </p:txBody>
      </p:sp>
      <p:sp>
        <p:nvSpPr>
          <p:cNvPr id="4" name="Slide Number Placeholder 3"/>
          <p:cNvSpPr>
            <a:spLocks noGrp="1"/>
          </p:cNvSpPr>
          <p:nvPr>
            <p:ph type="sldNum" sz="quarter" idx="10"/>
          </p:nvPr>
        </p:nvSpPr>
        <p:spPr/>
        <p:txBody>
          <a:bodyPr/>
          <a:lstStyle/>
          <a:p>
            <a:fld id="{5F2AB288-CCFE-394E-81A5-612F6773E535}" type="slidenum">
              <a:rPr lang="en-US" smtClean="0"/>
              <a:t>1</a:t>
            </a:fld>
            <a:endParaRPr lang="en-US"/>
          </a:p>
        </p:txBody>
      </p:sp>
    </p:spTree>
    <p:extLst>
      <p:ext uri="{BB962C8B-B14F-4D97-AF65-F5344CB8AC3E}">
        <p14:creationId xmlns:p14="http://schemas.microsoft.com/office/powerpoint/2010/main" val="2158680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service is a wonderful opportunity for individuals suffering with spinal cord injuries to be able to recover and heal in the best way possible when other resources are lacking to meet their full needs.  This offers patients the critical time they need to recover to help them live their lives to the fullest.</a:t>
            </a:r>
            <a:endParaRPr lang="en-US" dirty="0"/>
          </a:p>
        </p:txBody>
      </p:sp>
      <p:sp>
        <p:nvSpPr>
          <p:cNvPr id="4" name="Slide Number Placeholder 3"/>
          <p:cNvSpPr>
            <a:spLocks noGrp="1"/>
          </p:cNvSpPr>
          <p:nvPr>
            <p:ph type="sldNum" sz="quarter" idx="10"/>
          </p:nvPr>
        </p:nvSpPr>
        <p:spPr/>
        <p:txBody>
          <a:bodyPr/>
          <a:lstStyle/>
          <a:p>
            <a:fld id="{5F2AB288-CCFE-394E-81A5-612F6773E535}" type="slidenum">
              <a:rPr lang="en-US" smtClean="0"/>
              <a:t>10</a:t>
            </a:fld>
            <a:endParaRPr lang="en-US"/>
          </a:p>
        </p:txBody>
      </p:sp>
    </p:spTree>
    <p:extLst>
      <p:ext uri="{BB962C8B-B14F-4D97-AF65-F5344CB8AC3E}">
        <p14:creationId xmlns:p14="http://schemas.microsoft.com/office/powerpoint/2010/main" val="3323907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very disheartening to know that people live with such physical pain. This organization seeks to help these individuals in many different ways. Not only is this non-profit group advocating for this entire community, they are helping these individuals to learn more and be able to find the help they need.</a:t>
            </a:r>
            <a:endParaRPr lang="en-US" dirty="0"/>
          </a:p>
        </p:txBody>
      </p:sp>
      <p:sp>
        <p:nvSpPr>
          <p:cNvPr id="4" name="Slide Number Placeholder 3"/>
          <p:cNvSpPr>
            <a:spLocks noGrp="1"/>
          </p:cNvSpPr>
          <p:nvPr>
            <p:ph type="sldNum" sz="quarter" idx="10"/>
          </p:nvPr>
        </p:nvSpPr>
        <p:spPr/>
        <p:txBody>
          <a:bodyPr/>
          <a:lstStyle/>
          <a:p>
            <a:fld id="{5F2AB288-CCFE-394E-81A5-612F6773E535}" type="slidenum">
              <a:rPr lang="en-US" smtClean="0"/>
              <a:t>11</a:t>
            </a:fld>
            <a:endParaRPr lang="en-US"/>
          </a:p>
        </p:txBody>
      </p:sp>
    </p:spTree>
    <p:extLst>
      <p:ext uri="{BB962C8B-B14F-4D97-AF65-F5344CB8AC3E}">
        <p14:creationId xmlns:p14="http://schemas.microsoft.com/office/powerpoint/2010/main" val="3860849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pageant is a wonderful idea. Ms.</a:t>
            </a:r>
            <a:r>
              <a:rPr lang="en-US" baseline="0" dirty="0" smtClean="0"/>
              <a:t> Wheelchair Massachusetts is a nontraditional platform to let an individual  shine.  It also is a great way to be active in promoting and fighting for changes that need to be made.  </a:t>
            </a:r>
            <a:endParaRPr lang="en-US" dirty="0"/>
          </a:p>
        </p:txBody>
      </p:sp>
      <p:sp>
        <p:nvSpPr>
          <p:cNvPr id="4" name="Slide Number Placeholder 3"/>
          <p:cNvSpPr>
            <a:spLocks noGrp="1"/>
          </p:cNvSpPr>
          <p:nvPr>
            <p:ph type="sldNum" sz="quarter" idx="10"/>
          </p:nvPr>
        </p:nvSpPr>
        <p:spPr/>
        <p:txBody>
          <a:bodyPr/>
          <a:lstStyle/>
          <a:p>
            <a:fld id="{5F2AB288-CCFE-394E-81A5-612F6773E535}" type="slidenum">
              <a:rPr lang="en-US" smtClean="0"/>
              <a:t>12</a:t>
            </a:fld>
            <a:endParaRPr lang="en-US"/>
          </a:p>
        </p:txBody>
      </p:sp>
    </p:spTree>
    <p:extLst>
      <p:ext uri="{BB962C8B-B14F-4D97-AF65-F5344CB8AC3E}">
        <p14:creationId xmlns:p14="http://schemas.microsoft.com/office/powerpoint/2010/main" val="1819384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was</a:t>
            </a:r>
            <a:r>
              <a:rPr lang="en-US" baseline="0" dirty="0" smtClean="0"/>
              <a:t> able to have the opportunity to stop at this booth and learn about this great product as well as test it out.  This cream is very helpful to people struggling with any number of the things listed above and can aid in releasing some of the pain that some conditions may cause.  For me I saw how quickly it moisturized my dry skin that day and believe the effects could be tremendous for others.  The woman we spoke with showed us a spot of eczema on her hand she was currently treating with this lotion and how massively it had impacted her life.</a:t>
            </a:r>
            <a:endParaRPr lang="en-US" dirty="0"/>
          </a:p>
        </p:txBody>
      </p:sp>
      <p:sp>
        <p:nvSpPr>
          <p:cNvPr id="4" name="Slide Number Placeholder 3"/>
          <p:cNvSpPr>
            <a:spLocks noGrp="1"/>
          </p:cNvSpPr>
          <p:nvPr>
            <p:ph type="sldNum" sz="quarter" idx="10"/>
          </p:nvPr>
        </p:nvSpPr>
        <p:spPr/>
        <p:txBody>
          <a:bodyPr/>
          <a:lstStyle/>
          <a:p>
            <a:fld id="{5F2AB288-CCFE-394E-81A5-612F6773E535}" type="slidenum">
              <a:rPr lang="en-US" smtClean="0"/>
              <a:t>13</a:t>
            </a:fld>
            <a:endParaRPr lang="en-US"/>
          </a:p>
        </p:txBody>
      </p:sp>
    </p:spTree>
    <p:extLst>
      <p:ext uri="{BB962C8B-B14F-4D97-AF65-F5344CB8AC3E}">
        <p14:creationId xmlns:p14="http://schemas.microsoft.com/office/powerpoint/2010/main" val="691966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great organization for people with disabilities. Not everyone is aware of their rights or how to gain access to things such as transportation and housing or even that they can.  A place like this makes it possible for people to feel comfortable and come have all their questions answered as well as gain other knowledge they might not have even been aware to ask about before.  It is things like this that continue to help people thrive.</a:t>
            </a:r>
            <a:endParaRPr lang="en-US" dirty="0"/>
          </a:p>
        </p:txBody>
      </p:sp>
      <p:sp>
        <p:nvSpPr>
          <p:cNvPr id="4" name="Slide Number Placeholder 3"/>
          <p:cNvSpPr>
            <a:spLocks noGrp="1"/>
          </p:cNvSpPr>
          <p:nvPr>
            <p:ph type="sldNum" sz="quarter" idx="10"/>
          </p:nvPr>
        </p:nvSpPr>
        <p:spPr/>
        <p:txBody>
          <a:bodyPr/>
          <a:lstStyle/>
          <a:p>
            <a:fld id="{5F2AB288-CCFE-394E-81A5-612F6773E535}" type="slidenum">
              <a:rPr lang="en-US" smtClean="0"/>
              <a:t>14</a:t>
            </a:fld>
            <a:endParaRPr lang="en-US"/>
          </a:p>
        </p:txBody>
      </p:sp>
    </p:spTree>
    <p:extLst>
      <p:ext uri="{BB962C8B-B14F-4D97-AF65-F5344CB8AC3E}">
        <p14:creationId xmlns:p14="http://schemas.microsoft.com/office/powerpoint/2010/main" val="130939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quality companies</a:t>
            </a:r>
            <a:r>
              <a:rPr lang="en-US" baseline="0" dirty="0" smtClean="0"/>
              <a:t> such as these that make it a little easier to breath sometimes knowing that things are left in good hands.  This company is capable and reliable in order to repair handicap lifts to ensure transportation and mobility are not only always an option and available but that they are safe as well.</a:t>
            </a:r>
            <a:endParaRPr lang="en-US" dirty="0"/>
          </a:p>
        </p:txBody>
      </p:sp>
      <p:sp>
        <p:nvSpPr>
          <p:cNvPr id="4" name="Slide Number Placeholder 3"/>
          <p:cNvSpPr>
            <a:spLocks noGrp="1"/>
          </p:cNvSpPr>
          <p:nvPr>
            <p:ph type="sldNum" sz="quarter" idx="10"/>
          </p:nvPr>
        </p:nvSpPr>
        <p:spPr/>
        <p:txBody>
          <a:bodyPr/>
          <a:lstStyle/>
          <a:p>
            <a:fld id="{5F2AB288-CCFE-394E-81A5-612F6773E535}" type="slidenum">
              <a:rPr lang="en-US" smtClean="0"/>
              <a:t>15</a:t>
            </a:fld>
            <a:endParaRPr lang="en-US"/>
          </a:p>
        </p:txBody>
      </p:sp>
    </p:spTree>
    <p:extLst>
      <p:ext uri="{BB962C8B-B14F-4D97-AF65-F5344CB8AC3E}">
        <p14:creationId xmlns:p14="http://schemas.microsoft.com/office/powerpoint/2010/main" val="4109363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wheelchair</a:t>
            </a:r>
            <a:r>
              <a:rPr lang="en-US" baseline="0" dirty="0" smtClean="0"/>
              <a:t> is unique because it is a different type of wheelchair than what is typically seen and it offers much more opportunity for the individual depending on one. This chair allows people to take an even more active role in different activities as it can be used in versatile areas and terrain. </a:t>
            </a:r>
            <a:endParaRPr lang="en-US" dirty="0"/>
          </a:p>
        </p:txBody>
      </p:sp>
      <p:sp>
        <p:nvSpPr>
          <p:cNvPr id="4" name="Slide Number Placeholder 3"/>
          <p:cNvSpPr>
            <a:spLocks noGrp="1"/>
          </p:cNvSpPr>
          <p:nvPr>
            <p:ph type="sldNum" sz="quarter" idx="10"/>
          </p:nvPr>
        </p:nvSpPr>
        <p:spPr/>
        <p:txBody>
          <a:bodyPr/>
          <a:lstStyle/>
          <a:p>
            <a:fld id="{5F2AB288-CCFE-394E-81A5-612F6773E535}" type="slidenum">
              <a:rPr lang="en-US" smtClean="0"/>
              <a:t>16</a:t>
            </a:fld>
            <a:endParaRPr lang="en-US"/>
          </a:p>
        </p:txBody>
      </p:sp>
    </p:spTree>
    <p:extLst>
      <p:ext uri="{BB962C8B-B14F-4D97-AF65-F5344CB8AC3E}">
        <p14:creationId xmlns:p14="http://schemas.microsoft.com/office/powerpoint/2010/main" val="2294942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ride the T on</a:t>
            </a:r>
            <a:r>
              <a:rPr lang="en-US" baseline="0" dirty="0" smtClean="0"/>
              <a:t> a decent enough amount to encounter many different types of people getting around Boston.  This often includes a wide variety of disabled people.  With out this accessibility it would not only be discriminatory but put a strain on their lives as well.  They could not necessarily get to work or a doctors appointment or wherever they needed to go.  Without these accessibilities disabled people would have a harder time becoming submerged into everyday life in this city.</a:t>
            </a:r>
            <a:endParaRPr lang="en-US" dirty="0"/>
          </a:p>
        </p:txBody>
      </p:sp>
      <p:sp>
        <p:nvSpPr>
          <p:cNvPr id="4" name="Slide Number Placeholder 3"/>
          <p:cNvSpPr>
            <a:spLocks noGrp="1"/>
          </p:cNvSpPr>
          <p:nvPr>
            <p:ph type="sldNum" sz="quarter" idx="10"/>
          </p:nvPr>
        </p:nvSpPr>
        <p:spPr/>
        <p:txBody>
          <a:bodyPr/>
          <a:lstStyle/>
          <a:p>
            <a:fld id="{5F2AB288-CCFE-394E-81A5-612F6773E535}" type="slidenum">
              <a:rPr lang="en-US" smtClean="0"/>
              <a:t>17</a:t>
            </a:fld>
            <a:endParaRPr lang="en-US"/>
          </a:p>
        </p:txBody>
      </p:sp>
    </p:spTree>
    <p:extLst>
      <p:ext uri="{BB962C8B-B14F-4D97-AF65-F5344CB8AC3E}">
        <p14:creationId xmlns:p14="http://schemas.microsoft.com/office/powerpoint/2010/main" val="1984652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Ride</a:t>
            </a:r>
            <a:r>
              <a:rPr lang="en-US" baseline="0" dirty="0" smtClean="0"/>
              <a:t> is an important aspect of disability when it comes to getting around in the Boston area.  I knew someone who for a short period of her life was very heavily dependent on these services and they greatly aided not only her but her family and friends too.  This is because they knew she had a safe way to get around when they </a:t>
            </a:r>
            <a:r>
              <a:rPr lang="en-US" baseline="0" dirty="0" err="1" smtClean="0"/>
              <a:t>couldn</a:t>
            </a:r>
            <a:r>
              <a:rPr lang="fr-FR" baseline="0" dirty="0" smtClean="0"/>
              <a:t>’</a:t>
            </a:r>
            <a:r>
              <a:rPr lang="en-US" baseline="0" dirty="0" smtClean="0"/>
              <a:t>t be the ones transporting her themselves. This peace of mind is often critical for loved ones.</a:t>
            </a:r>
            <a:endParaRPr lang="en-US" dirty="0"/>
          </a:p>
        </p:txBody>
      </p:sp>
      <p:sp>
        <p:nvSpPr>
          <p:cNvPr id="4" name="Slide Number Placeholder 3"/>
          <p:cNvSpPr>
            <a:spLocks noGrp="1"/>
          </p:cNvSpPr>
          <p:nvPr>
            <p:ph type="sldNum" sz="quarter" idx="10"/>
          </p:nvPr>
        </p:nvSpPr>
        <p:spPr/>
        <p:txBody>
          <a:bodyPr/>
          <a:lstStyle/>
          <a:p>
            <a:fld id="{5F2AB288-CCFE-394E-81A5-612F6773E535}" type="slidenum">
              <a:rPr lang="en-US" smtClean="0"/>
              <a:t>18</a:t>
            </a:fld>
            <a:endParaRPr lang="en-US"/>
          </a:p>
        </p:txBody>
      </p:sp>
    </p:spTree>
    <p:extLst>
      <p:ext uri="{BB962C8B-B14F-4D97-AF65-F5344CB8AC3E}">
        <p14:creationId xmlns:p14="http://schemas.microsoft.com/office/powerpoint/2010/main" val="3737218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Centers</a:t>
            </a:r>
            <a:r>
              <a:rPr lang="en-US" baseline="0" dirty="0" smtClean="0"/>
              <a:t> such as these are highly important in making impacts in the lives of others.  The opportunities offered through this are immense and enable these individuals to flourish and thrive. It is also key that it takes a role in educating the public. </a:t>
            </a:r>
            <a:endParaRPr lang="en-US" dirty="0"/>
          </a:p>
        </p:txBody>
      </p:sp>
      <p:sp>
        <p:nvSpPr>
          <p:cNvPr id="4" name="Slide Number Placeholder 3"/>
          <p:cNvSpPr>
            <a:spLocks noGrp="1"/>
          </p:cNvSpPr>
          <p:nvPr>
            <p:ph type="sldNum" sz="quarter" idx="10"/>
          </p:nvPr>
        </p:nvSpPr>
        <p:spPr/>
        <p:txBody>
          <a:bodyPr/>
          <a:lstStyle/>
          <a:p>
            <a:fld id="{5F2AB288-CCFE-394E-81A5-612F6773E535}" type="slidenum">
              <a:rPr lang="en-US" smtClean="0"/>
              <a:t>19</a:t>
            </a:fld>
            <a:endParaRPr lang="en-US"/>
          </a:p>
        </p:txBody>
      </p:sp>
    </p:spTree>
    <p:extLst>
      <p:ext uri="{BB962C8B-B14F-4D97-AF65-F5344CB8AC3E}">
        <p14:creationId xmlns:p14="http://schemas.microsoft.com/office/powerpoint/2010/main" val="3708596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event I got</a:t>
            </a:r>
            <a:r>
              <a:rPr lang="en-US" baseline="0" dirty="0" smtClean="0"/>
              <a:t> to talk with numerous different people about their products and the impacts the have for the people they serve. Also, I was able to see many disabled people here partaking in the events and see the happiness on their faces and hear their laughter only further proving how rewarding all aspects of this line of work is.  I also gained a large amount of new information that I will be able to take with me through this experience.</a:t>
            </a:r>
            <a:endParaRPr lang="en-US" dirty="0"/>
          </a:p>
        </p:txBody>
      </p:sp>
      <p:sp>
        <p:nvSpPr>
          <p:cNvPr id="4" name="Slide Number Placeholder 3"/>
          <p:cNvSpPr>
            <a:spLocks noGrp="1"/>
          </p:cNvSpPr>
          <p:nvPr>
            <p:ph type="sldNum" sz="quarter" idx="10"/>
          </p:nvPr>
        </p:nvSpPr>
        <p:spPr/>
        <p:txBody>
          <a:bodyPr/>
          <a:lstStyle/>
          <a:p>
            <a:fld id="{5F2AB288-CCFE-394E-81A5-612F6773E535}" type="slidenum">
              <a:rPr lang="en-US" smtClean="0"/>
              <a:t>2</a:t>
            </a:fld>
            <a:endParaRPr lang="en-US"/>
          </a:p>
        </p:txBody>
      </p:sp>
    </p:spTree>
    <p:extLst>
      <p:ext uri="{BB962C8B-B14F-4D97-AF65-F5344CB8AC3E}">
        <p14:creationId xmlns:p14="http://schemas.microsoft.com/office/powerpoint/2010/main" val="9567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Advocacy</a:t>
            </a:r>
            <a:r>
              <a:rPr lang="en-US" baseline="0" dirty="0" smtClean="0"/>
              <a:t> is a huge part of disability and having others joining forces to fight for the deserved rights for these people is immensely important.  Without the push to get what is necessary there might not be as many opportunities or technologies we see for people today.</a:t>
            </a:r>
            <a:endParaRPr lang="en-US" dirty="0"/>
          </a:p>
        </p:txBody>
      </p:sp>
      <p:sp>
        <p:nvSpPr>
          <p:cNvPr id="4" name="Slide Number Placeholder 3"/>
          <p:cNvSpPr>
            <a:spLocks noGrp="1"/>
          </p:cNvSpPr>
          <p:nvPr>
            <p:ph type="sldNum" sz="quarter" idx="10"/>
          </p:nvPr>
        </p:nvSpPr>
        <p:spPr/>
        <p:txBody>
          <a:bodyPr/>
          <a:lstStyle/>
          <a:p>
            <a:fld id="{5F2AB288-CCFE-394E-81A5-612F6773E535}" type="slidenum">
              <a:rPr lang="en-US" smtClean="0"/>
              <a:t>20</a:t>
            </a:fld>
            <a:endParaRPr lang="en-US"/>
          </a:p>
        </p:txBody>
      </p:sp>
    </p:spTree>
    <p:extLst>
      <p:ext uri="{BB962C8B-B14F-4D97-AF65-F5344CB8AC3E}">
        <p14:creationId xmlns:p14="http://schemas.microsoft.com/office/powerpoint/2010/main" val="3689453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looked at this chair because of its</a:t>
            </a:r>
            <a:r>
              <a:rPr lang="en-US" baseline="0" dirty="0" smtClean="0"/>
              <a:t> unique mobility and wide range of selection on the types of chairs. The one pictured above is specified for a young child obviously but it is almost hard to tell it is not just a regular stroller! They have a wide range of mobility as well. </a:t>
            </a:r>
            <a:endParaRPr lang="en-US" dirty="0"/>
          </a:p>
        </p:txBody>
      </p:sp>
      <p:sp>
        <p:nvSpPr>
          <p:cNvPr id="4" name="Slide Number Placeholder 3"/>
          <p:cNvSpPr>
            <a:spLocks noGrp="1"/>
          </p:cNvSpPr>
          <p:nvPr>
            <p:ph type="sldNum" sz="quarter" idx="10"/>
          </p:nvPr>
        </p:nvSpPr>
        <p:spPr/>
        <p:txBody>
          <a:bodyPr/>
          <a:lstStyle/>
          <a:p>
            <a:fld id="{5F2AB288-CCFE-394E-81A5-612F6773E535}" type="slidenum">
              <a:rPr lang="en-US" smtClean="0"/>
              <a:t>21</a:t>
            </a:fld>
            <a:endParaRPr lang="en-US"/>
          </a:p>
        </p:txBody>
      </p:sp>
    </p:spTree>
    <p:extLst>
      <p:ext uri="{BB962C8B-B14F-4D97-AF65-F5344CB8AC3E}">
        <p14:creationId xmlns:p14="http://schemas.microsoft.com/office/powerpoint/2010/main" val="1908465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were browsed at many of the first initial booths, t</a:t>
            </a:r>
            <a:r>
              <a:rPr lang="en-US" dirty="0" smtClean="0"/>
              <a:t>his was</a:t>
            </a:r>
            <a:r>
              <a:rPr lang="en-US" baseline="0" dirty="0" smtClean="0"/>
              <a:t> one of the first we stopped at. Immediately we were engaged by a man in a wheelchair who happily invited us to try one out. I was hesitant at first but with minor encouragement from him, I did. I had never sat in a wheelchair before and share this information with him.  I was surprised at not only how comfortable it was but also by how easy and fun it was to use! He went on to tell us they make chairs for people of all ages and are great for outdoor use as well because they are very shock resistant!</a:t>
            </a:r>
            <a:endParaRPr lang="en-US" dirty="0"/>
          </a:p>
        </p:txBody>
      </p:sp>
      <p:sp>
        <p:nvSpPr>
          <p:cNvPr id="4" name="Slide Number Placeholder 3"/>
          <p:cNvSpPr>
            <a:spLocks noGrp="1"/>
          </p:cNvSpPr>
          <p:nvPr>
            <p:ph type="sldNum" sz="quarter" idx="10"/>
          </p:nvPr>
        </p:nvSpPr>
        <p:spPr/>
        <p:txBody>
          <a:bodyPr/>
          <a:lstStyle/>
          <a:p>
            <a:fld id="{5F2AB288-CCFE-394E-81A5-612F6773E535}" type="slidenum">
              <a:rPr lang="en-US" smtClean="0"/>
              <a:t>3</a:t>
            </a:fld>
            <a:endParaRPr lang="en-US"/>
          </a:p>
        </p:txBody>
      </p:sp>
    </p:spTree>
    <p:extLst>
      <p:ext uri="{BB962C8B-B14F-4D97-AF65-F5344CB8AC3E}">
        <p14:creationId xmlns:p14="http://schemas.microsoft.com/office/powerpoint/2010/main" val="2038068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seeing</a:t>
            </a:r>
            <a:r>
              <a:rPr lang="en-US" baseline="0" dirty="0" smtClean="0"/>
              <a:t> the first exhibit of wheelchairs I was intrigued and curious to know more.  I walked over to this booth and began to look around at what they had on display.  I picked up a pamphlet to wait while a handicapped man and his two children were talking with the attendant here.  I realized he was ordering a chair and I didn</a:t>
            </a:r>
            <a:r>
              <a:rPr lang="fr-FR" baseline="0" dirty="0" smtClean="0"/>
              <a:t>’</a:t>
            </a:r>
            <a:r>
              <a:rPr lang="en-US" baseline="0" dirty="0" smtClean="0"/>
              <a:t>t want to interrupt since no one else appeared to be around I followed up with it online instead. It is a widely known and respected company that helps numerous individuals physically and allows them freedoms outside their disabilities.  I was very impressed with this technology! </a:t>
            </a:r>
            <a:endParaRPr lang="en-US" dirty="0"/>
          </a:p>
        </p:txBody>
      </p:sp>
      <p:sp>
        <p:nvSpPr>
          <p:cNvPr id="4" name="Slide Number Placeholder 3"/>
          <p:cNvSpPr>
            <a:spLocks noGrp="1"/>
          </p:cNvSpPr>
          <p:nvPr>
            <p:ph type="sldNum" sz="quarter" idx="10"/>
          </p:nvPr>
        </p:nvSpPr>
        <p:spPr/>
        <p:txBody>
          <a:bodyPr/>
          <a:lstStyle/>
          <a:p>
            <a:fld id="{5F2AB288-CCFE-394E-81A5-612F6773E535}" type="slidenum">
              <a:rPr lang="en-US" smtClean="0"/>
              <a:t>4</a:t>
            </a:fld>
            <a:endParaRPr lang="en-US"/>
          </a:p>
        </p:txBody>
      </p:sp>
    </p:spTree>
    <p:extLst>
      <p:ext uri="{BB962C8B-B14F-4D97-AF65-F5344CB8AC3E}">
        <p14:creationId xmlns:p14="http://schemas.microsoft.com/office/powerpoint/2010/main" val="2597916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organization is a fantastic idea that helps to promote awareness for individuals who suffer in silence.  This helps to advocate for these people and in knowing they are not struggling alone.  Those suffering or who have suffered are brave and deserve the recognition for </a:t>
            </a:r>
            <a:r>
              <a:rPr lang="en-US" baseline="0" smtClean="0"/>
              <a:t>their triumphs!</a:t>
            </a:r>
            <a:endParaRPr lang="en-US" dirty="0"/>
          </a:p>
        </p:txBody>
      </p:sp>
      <p:sp>
        <p:nvSpPr>
          <p:cNvPr id="4" name="Slide Number Placeholder 3"/>
          <p:cNvSpPr>
            <a:spLocks noGrp="1"/>
          </p:cNvSpPr>
          <p:nvPr>
            <p:ph type="sldNum" sz="quarter" idx="10"/>
          </p:nvPr>
        </p:nvSpPr>
        <p:spPr/>
        <p:txBody>
          <a:bodyPr/>
          <a:lstStyle/>
          <a:p>
            <a:fld id="{5F2AB288-CCFE-394E-81A5-612F6773E535}" type="slidenum">
              <a:rPr lang="en-US" smtClean="0"/>
              <a:t>5</a:t>
            </a:fld>
            <a:endParaRPr lang="en-US"/>
          </a:p>
        </p:txBody>
      </p:sp>
    </p:spTree>
    <p:extLst>
      <p:ext uri="{BB962C8B-B14F-4D97-AF65-F5344CB8AC3E}">
        <p14:creationId xmlns:p14="http://schemas.microsoft.com/office/powerpoint/2010/main" val="743105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 studied recently in another</a:t>
            </a:r>
            <a:r>
              <a:rPr lang="en-US" baseline="0" dirty="0" smtClean="0"/>
              <a:t> class the power of music in the face of adversities in terms of resiliency.  This project is something that really stood out too me and made me smile knowing what a satisfying and happy experience this program is for some.  While I was at this booth a women in a wheelchair was watching this video in the link above and when it finished she said, “oh yeah, that</a:t>
            </a:r>
            <a:r>
              <a:rPr lang="fr-FR" baseline="0" dirty="0" smtClean="0"/>
              <a:t>’</a:t>
            </a:r>
            <a:r>
              <a:rPr lang="en-US" baseline="0" dirty="0" smtClean="0"/>
              <a:t>s definitely something I would like to do.” Music is a positive and healing experience.</a:t>
            </a:r>
            <a:endParaRPr lang="en-US" dirty="0"/>
          </a:p>
        </p:txBody>
      </p:sp>
      <p:sp>
        <p:nvSpPr>
          <p:cNvPr id="4" name="Slide Number Placeholder 3"/>
          <p:cNvSpPr>
            <a:spLocks noGrp="1"/>
          </p:cNvSpPr>
          <p:nvPr>
            <p:ph type="sldNum" sz="quarter" idx="10"/>
          </p:nvPr>
        </p:nvSpPr>
        <p:spPr/>
        <p:txBody>
          <a:bodyPr/>
          <a:lstStyle/>
          <a:p>
            <a:fld id="{5F2AB288-CCFE-394E-81A5-612F6773E535}" type="slidenum">
              <a:rPr lang="en-US" smtClean="0"/>
              <a:t>6</a:t>
            </a:fld>
            <a:endParaRPr lang="en-US"/>
          </a:p>
        </p:txBody>
      </p:sp>
    </p:spTree>
    <p:extLst>
      <p:ext uri="{BB962C8B-B14F-4D97-AF65-F5344CB8AC3E}">
        <p14:creationId xmlns:p14="http://schemas.microsoft.com/office/powerpoint/2010/main" val="2190970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heartbreaking</a:t>
            </a:r>
            <a:r>
              <a:rPr lang="en-US" baseline="0" dirty="0" smtClean="0"/>
              <a:t> to think of a child in pain.  This organization is fighting for these individuals and their families and it is so greatly important for them and that they continue to do so.  I am glad someone is a fighting force behind these helpless and innocent individuals.</a:t>
            </a:r>
            <a:endParaRPr lang="en-US" dirty="0"/>
          </a:p>
        </p:txBody>
      </p:sp>
      <p:sp>
        <p:nvSpPr>
          <p:cNvPr id="4" name="Slide Number Placeholder 3"/>
          <p:cNvSpPr>
            <a:spLocks noGrp="1"/>
          </p:cNvSpPr>
          <p:nvPr>
            <p:ph type="sldNum" sz="quarter" idx="10"/>
          </p:nvPr>
        </p:nvSpPr>
        <p:spPr/>
        <p:txBody>
          <a:bodyPr/>
          <a:lstStyle/>
          <a:p>
            <a:fld id="{5F2AB288-CCFE-394E-81A5-612F6773E535}" type="slidenum">
              <a:rPr lang="en-US" smtClean="0"/>
              <a:t>7</a:t>
            </a:fld>
            <a:endParaRPr lang="en-US"/>
          </a:p>
        </p:txBody>
      </p:sp>
    </p:spTree>
    <p:extLst>
      <p:ext uri="{BB962C8B-B14F-4D97-AF65-F5344CB8AC3E}">
        <p14:creationId xmlns:p14="http://schemas.microsoft.com/office/powerpoint/2010/main" val="3420299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I mentioned with music being therapeutic, all forms of art and expression are.  This is a fun and engaging activity for people of all ages.  Something that I really liked was that this was not something that had to be adapted for certain individuals, it was designed already adapted for them.  I was invited to take a turn in painting and it was a lot of fun! I also got to watch a few people with disabilities try it out as well and it was great to see their reactions—they loved it!</a:t>
            </a:r>
          </a:p>
        </p:txBody>
      </p:sp>
      <p:sp>
        <p:nvSpPr>
          <p:cNvPr id="4" name="Slide Number Placeholder 3"/>
          <p:cNvSpPr>
            <a:spLocks noGrp="1"/>
          </p:cNvSpPr>
          <p:nvPr>
            <p:ph type="sldNum" sz="quarter" idx="10"/>
          </p:nvPr>
        </p:nvSpPr>
        <p:spPr/>
        <p:txBody>
          <a:bodyPr/>
          <a:lstStyle/>
          <a:p>
            <a:fld id="{5F2AB288-CCFE-394E-81A5-612F6773E535}" type="slidenum">
              <a:rPr lang="en-US" smtClean="0"/>
              <a:t>8</a:t>
            </a:fld>
            <a:endParaRPr lang="en-US"/>
          </a:p>
        </p:txBody>
      </p:sp>
    </p:spTree>
    <p:extLst>
      <p:ext uri="{BB962C8B-B14F-4D97-AF65-F5344CB8AC3E}">
        <p14:creationId xmlns:p14="http://schemas.microsoft.com/office/powerpoint/2010/main" val="2527262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really</a:t>
            </a:r>
            <a:r>
              <a:rPr lang="en-US" baseline="0" dirty="0" smtClean="0"/>
              <a:t> loved this organization. It is so easy to take some of the things we as non-disabled people can do for granted but here in their “barrier free” environment everyone can thrive and enjoy themselves alongside peers as well. This program must be so fulfilling for so many people.</a:t>
            </a:r>
            <a:endParaRPr lang="en-US" dirty="0"/>
          </a:p>
        </p:txBody>
      </p:sp>
      <p:sp>
        <p:nvSpPr>
          <p:cNvPr id="4" name="Slide Number Placeholder 3"/>
          <p:cNvSpPr>
            <a:spLocks noGrp="1"/>
          </p:cNvSpPr>
          <p:nvPr>
            <p:ph type="sldNum" sz="quarter" idx="10"/>
          </p:nvPr>
        </p:nvSpPr>
        <p:spPr/>
        <p:txBody>
          <a:bodyPr/>
          <a:lstStyle/>
          <a:p>
            <a:fld id="{5F2AB288-CCFE-394E-81A5-612F6773E535}" type="slidenum">
              <a:rPr lang="en-US" smtClean="0"/>
              <a:t>9</a:t>
            </a:fld>
            <a:endParaRPr lang="en-US"/>
          </a:p>
        </p:txBody>
      </p:sp>
    </p:spTree>
    <p:extLst>
      <p:ext uri="{BB962C8B-B14F-4D97-AF65-F5344CB8AC3E}">
        <p14:creationId xmlns:p14="http://schemas.microsoft.com/office/powerpoint/2010/main" val="2789622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37CB2F-7F1E-F14F-998B-1EF0783EA24F}" type="datetimeFigureOut">
              <a:rPr lang="en-US" smtClean="0"/>
              <a:t>9/29/15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37CB2F-7F1E-F14F-998B-1EF0783EA24F}" type="datetimeFigureOut">
              <a:rPr lang="en-US" smtClean="0"/>
              <a:t>9/29/15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1889E1-BA04-4949-848D-84B39A8F79DC}"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37CB2F-7F1E-F14F-998B-1EF0783EA24F}" type="datetimeFigureOut">
              <a:rPr lang="en-US" smtClean="0"/>
              <a:t>9/29/15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1889E1-BA04-4949-848D-84B39A8F79DC}"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37CB2F-7F1E-F14F-998B-1EF0783EA24F}" type="datetimeFigureOut">
              <a:rPr lang="en-US" smtClean="0"/>
              <a:t>9/29/15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1889E1-BA04-4949-848D-84B39A8F79DC}"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37CB2F-7F1E-F14F-998B-1EF0783EA24F}" type="datetimeFigureOut">
              <a:rPr lang="en-US" smtClean="0"/>
              <a:t>9/29/15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1889E1-BA04-4949-848D-84B39A8F79DC}"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37CB2F-7F1E-F14F-998B-1EF0783EA24F}" type="datetimeFigureOut">
              <a:rPr lang="en-US" smtClean="0"/>
              <a:t>9/29/15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1889E1-BA04-4949-848D-84B39A8F79DC}"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37CB2F-7F1E-F14F-998B-1EF0783EA24F}" type="datetimeFigureOut">
              <a:rPr lang="en-US" smtClean="0"/>
              <a:t>9/29/15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1889E1-BA04-4949-848D-84B39A8F79DC}"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37CB2F-7F1E-F14F-998B-1EF0783EA24F}" type="datetimeFigureOut">
              <a:rPr lang="en-US" smtClean="0"/>
              <a:t>9/29/15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1889E1-BA04-4949-848D-84B39A8F79DC}"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7CB2F-7F1E-F14F-998B-1EF0783EA24F}" type="datetimeFigureOut">
              <a:rPr lang="en-US" smtClean="0"/>
              <a:t>9/29/15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1889E1-BA04-4949-848D-84B39A8F79DC}"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37CB2F-7F1E-F14F-998B-1EF0783EA24F}" type="datetimeFigureOut">
              <a:rPr lang="en-US" smtClean="0"/>
              <a:t>9/29/15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37CB2F-7F1E-F14F-998B-1EF0783EA24F}" type="datetimeFigureOut">
              <a:rPr lang="en-US" smtClean="0"/>
              <a:t>9/29/15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1889E1-BA04-4949-848D-84B39A8F79DC}"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7CB2F-7F1E-F14F-998B-1EF0783EA24F}" type="datetimeFigureOut">
              <a:rPr lang="en-US" smtClean="0"/>
              <a:t>9/29/15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1889E1-BA04-4949-848D-84B39A8F79DC}"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bilities.com/boston/" TargetMode="External"/><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9" Type="http://schemas.openxmlformats.org/officeDocument/2006/relationships/hyperlink" Target="http://nepassage.org/about/" TargetMode="External"/><Relationship Id="rId20" Type="http://schemas.openxmlformats.org/officeDocument/2006/relationships/hyperlink" Target="http://www.mass.gov/anf/employment-equal-access-disability/oversight-agencies/mod/" TargetMode="External"/><Relationship Id="rId21" Type="http://schemas.openxmlformats.org/officeDocument/2006/relationships/hyperlink" Target="http://www.quantumrehab.com/aboutus/company-overview.asp" TargetMode="External"/><Relationship Id="rId10" Type="http://schemas.openxmlformats.org/officeDocument/2006/relationships/hyperlink" Target="http://www.empowersci.org/about-us.html" TargetMode="External"/><Relationship Id="rId11" Type="http://schemas.openxmlformats.org/officeDocument/2006/relationships/hyperlink" Target="http://www.uspainfoundation.org/about-us.html" TargetMode="External"/><Relationship Id="rId12" Type="http://schemas.openxmlformats.org/officeDocument/2006/relationships/hyperlink" Target="http://mswheelchairmass.org/mission-statement.html" TargetMode="External"/><Relationship Id="rId13" Type="http://schemas.openxmlformats.org/officeDocument/2006/relationships/hyperlink" Target="http://www.aloecream.biz" TargetMode="External"/><Relationship Id="rId14" Type="http://schemas.openxmlformats.org/officeDocument/2006/relationships/hyperlink" Target="https://www.cambridgema.gov/~/media/Files/DHSP/Disabilities/abilitiesexpo/CCPD%20Rackcardsingle.pdf" TargetMode="External"/><Relationship Id="rId15" Type="http://schemas.openxmlformats.org/officeDocument/2006/relationships/hyperlink" Target="http://www.theonlygarage.com/handicap-accessible-vehicle-repair.aspx" TargetMode="External"/><Relationship Id="rId16" Type="http://schemas.openxmlformats.org/officeDocument/2006/relationships/hyperlink" Target="http://www.harbroauto.com/action.htm" TargetMode="External"/><Relationship Id="rId17" Type="http://schemas.openxmlformats.org/officeDocument/2006/relationships/hyperlink" Target="http://www.mbta.com/riding_the_t/accessible_services/default.asp?id=17167" TargetMode="External"/><Relationship Id="rId18" Type="http://schemas.openxmlformats.org/officeDocument/2006/relationships/hyperlink" Target="http://www.mbta.com/riding_the_t/accessible_services/default.asp?id=7108" TargetMode="External"/><Relationship Id="rId19" Type="http://schemas.openxmlformats.org/officeDocument/2006/relationships/hyperlink" Target="http://carroll.org" TargetMode="External"/><Relationship Id="rId1" Type="http://schemas.openxmlformats.org/officeDocument/2006/relationships/slideLayout" Target="../slideLayouts/slideLayout2.xml"/><Relationship Id="rId2" Type="http://schemas.openxmlformats.org/officeDocument/2006/relationships/hyperlink" Target="http://colourswheelchair.com/about-us/" TargetMode="External"/><Relationship Id="rId3" Type="http://schemas.openxmlformats.org/officeDocument/2006/relationships/hyperlink" Target="http://www.permobil.com/en/Corporate/Company/Company/This-is-Permobil/" TargetMode="External"/><Relationship Id="rId4" Type="http://schemas.openxmlformats.org/officeDocument/2006/relationships/hyperlink" Target="http://www.invisibleproject.org/www/about-invisible-display/" TargetMode="External"/><Relationship Id="rId5" Type="http://schemas.openxmlformats.org/officeDocument/2006/relationships/hyperlink" Target="http://offers.therealschoolofmusic.com/reach4real" TargetMode="External"/><Relationship Id="rId6" Type="http://schemas.openxmlformats.org/officeDocument/2006/relationships/hyperlink" Target="https://www.youtube.com/watch?v=5G35nKyB340" TargetMode="External"/><Relationship Id="rId7" Type="http://schemas.openxmlformats.org/officeDocument/2006/relationships/hyperlink" Target="http://www.tcapp.org" TargetMode="External"/><Relationship Id="rId8" Type="http://schemas.openxmlformats.org/officeDocument/2006/relationships/hyperlink" Target="http://www.zotartz.com/Zot-Artz-mission.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s://www.youtube.com/watch?v=5G35nKyB340"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699"/>
            <a:ext cx="7772400" cy="1470025"/>
          </a:xfrm>
        </p:spPr>
        <p:txBody>
          <a:bodyPr>
            <a:normAutofit fontScale="90000"/>
          </a:bodyPr>
          <a:lstStyle/>
          <a:p>
            <a:r>
              <a:rPr lang="en-US" dirty="0" smtClean="0"/>
              <a:t>Abilities Expo 2015</a:t>
            </a:r>
            <a:br>
              <a:rPr lang="en-US" dirty="0" smtClean="0"/>
            </a:br>
            <a:r>
              <a:rPr lang="en-US" sz="3100" dirty="0" smtClean="0"/>
              <a:t>Assistive Technology </a:t>
            </a:r>
            <a:r>
              <a:rPr lang="en-US" dirty="0" smtClean="0"/>
              <a:t/>
            </a:r>
            <a:br>
              <a:rPr lang="en-US" dirty="0" smtClean="0"/>
            </a:br>
            <a:r>
              <a:rPr lang="en-US" sz="3100" dirty="0" smtClean="0"/>
              <a:t>By: Sarah Mitri</a:t>
            </a:r>
            <a:endParaRPr lang="en-US" sz="3100" dirty="0"/>
          </a:p>
        </p:txBody>
      </p:sp>
      <p:sp>
        <p:nvSpPr>
          <p:cNvPr id="3" name="Subtitle 2"/>
          <p:cNvSpPr>
            <a:spLocks noGrp="1"/>
          </p:cNvSpPr>
          <p:nvPr>
            <p:ph type="subTitle" idx="1"/>
          </p:nvPr>
        </p:nvSpPr>
        <p:spPr>
          <a:xfrm>
            <a:off x="0" y="1808094"/>
            <a:ext cx="8868260" cy="1703219"/>
          </a:xfrm>
        </p:spPr>
        <p:txBody>
          <a:bodyPr>
            <a:normAutofit fontScale="92500" lnSpcReduction="20000"/>
          </a:bodyPr>
          <a:lstStyle/>
          <a:p>
            <a:r>
              <a:rPr lang="en-US" dirty="0" smtClean="0"/>
              <a:t>“The </a:t>
            </a:r>
            <a:r>
              <a:rPr lang="en-US" dirty="0"/>
              <a:t>Abilities Expo AT </a:t>
            </a:r>
            <a:r>
              <a:rPr lang="en-US" dirty="0" smtClean="0"/>
              <a:t>Showcase is </a:t>
            </a:r>
            <a:r>
              <a:rPr lang="en-US" dirty="0"/>
              <a:t>your chance to explore how assistive technology can help you or your loved ones bridge the gap between ability and disability</a:t>
            </a:r>
            <a:r>
              <a:rPr lang="en-US" dirty="0" smtClean="0"/>
              <a:t>!”</a:t>
            </a:r>
            <a:endParaRPr lang="en-US" dirty="0"/>
          </a:p>
        </p:txBody>
      </p:sp>
      <p:pic>
        <p:nvPicPr>
          <p:cNvPr id="8" name="Content Placeholder 6" descr="Unknown.jpeg">
            <a:hlinkClick r:id="rId3"/>
          </p:cNvPr>
          <p:cNvPicPr>
            <a:picLocks noChangeAspect="1"/>
          </p:cNvPicPr>
          <p:nvPr/>
        </p:nvPicPr>
        <p:blipFill>
          <a:blip r:embed="rId4">
            <a:extLst>
              <a:ext uri="{28A0092B-C50C-407E-A947-70E740481C1C}">
                <a14:useLocalDpi xmlns:a14="http://schemas.microsoft.com/office/drawing/2010/main" val="0"/>
              </a:ext>
            </a:extLst>
          </a:blip>
          <a:srcRect t="-26047" b="-26047"/>
          <a:stretch>
            <a:fillRect/>
          </a:stretch>
        </p:blipFill>
        <p:spPr>
          <a:xfrm>
            <a:off x="1884091" y="3047383"/>
            <a:ext cx="4699000" cy="3810617"/>
          </a:xfrm>
          <a:prstGeom prst="rect">
            <a:avLst/>
          </a:prstGeom>
        </p:spPr>
      </p:pic>
    </p:spTree>
    <p:extLst>
      <p:ext uri="{BB962C8B-B14F-4D97-AF65-F5344CB8AC3E}">
        <p14:creationId xmlns:p14="http://schemas.microsoft.com/office/powerpoint/2010/main" val="3826904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Empower Spinal Cord Injury:</a:t>
            </a:r>
            <a:br>
              <a:rPr lang="en-US" dirty="0" smtClean="0"/>
            </a:br>
            <a:r>
              <a:rPr lang="en-US" sz="3600" i="1" dirty="0" smtClean="0"/>
              <a:t>“A Second Chance At Rehabilitation”</a:t>
            </a:r>
            <a:endParaRPr lang="en-US" sz="3600" i="1" dirty="0"/>
          </a:p>
        </p:txBody>
      </p:sp>
      <p:pic>
        <p:nvPicPr>
          <p:cNvPr id="4" name="Content Placeholder 3"/>
          <p:cNvPicPr>
            <a:picLocks noGrp="1" noChangeAspect="1"/>
          </p:cNvPicPr>
          <p:nvPr>
            <p:ph idx="1"/>
          </p:nvPr>
        </p:nvPicPr>
        <p:blipFill rotWithShape="1">
          <a:blip r:embed="rId3"/>
          <a:srcRect l="-1737" r="-2972"/>
          <a:stretch/>
        </p:blipFill>
        <p:spPr>
          <a:xfrm>
            <a:off x="457200" y="1484188"/>
            <a:ext cx="2577079" cy="2516634"/>
          </a:xfrm>
        </p:spPr>
      </p:pic>
      <p:sp>
        <p:nvSpPr>
          <p:cNvPr id="5" name="TextBox 4"/>
          <p:cNvSpPr txBox="1"/>
          <p:nvPr/>
        </p:nvSpPr>
        <p:spPr>
          <a:xfrm>
            <a:off x="258737" y="3997805"/>
            <a:ext cx="3373871" cy="2677656"/>
          </a:xfrm>
          <a:prstGeom prst="rect">
            <a:avLst/>
          </a:prstGeom>
          <a:noFill/>
        </p:spPr>
        <p:txBody>
          <a:bodyPr wrap="square" rtlCol="0">
            <a:spAutoFit/>
          </a:bodyPr>
          <a:lstStyle/>
          <a:p>
            <a:pPr marL="285750" indent="-285750">
              <a:buFont typeface="Arial"/>
              <a:buChar char="•"/>
            </a:pPr>
            <a:r>
              <a:rPr lang="en-US" sz="2800" dirty="0" smtClean="0"/>
              <a:t>“Residential Rehabilitation with focus on peer mentoring, recreation, and social support”</a:t>
            </a:r>
          </a:p>
        </p:txBody>
      </p:sp>
      <p:sp>
        <p:nvSpPr>
          <p:cNvPr id="6" name="TextBox 5"/>
          <p:cNvSpPr txBox="1"/>
          <p:nvPr/>
        </p:nvSpPr>
        <p:spPr>
          <a:xfrm>
            <a:off x="3410624" y="1600200"/>
            <a:ext cx="5733376" cy="5262980"/>
          </a:xfrm>
          <a:prstGeom prst="rect">
            <a:avLst/>
          </a:prstGeom>
          <a:noFill/>
        </p:spPr>
        <p:txBody>
          <a:bodyPr wrap="square" rtlCol="0">
            <a:spAutoFit/>
          </a:bodyPr>
          <a:lstStyle/>
          <a:p>
            <a:pPr marL="457200" indent="-457200">
              <a:buFont typeface="Arial"/>
              <a:buChar char="•"/>
            </a:pPr>
            <a:r>
              <a:rPr lang="en-US" sz="2800" dirty="0" smtClean="0"/>
              <a:t>“Empower </a:t>
            </a:r>
            <a:r>
              <a:rPr lang="en-US" sz="2800" dirty="0"/>
              <a:t>SCI is a non-profit corporation established to enable individuals with spinal cord injuries to lead happier, more meaningful and more independent lives. Empower SCI seeks to fill the gap in the rehabilitation industry that has been created by a decrease in length of stays at rehabilitation hospitals and outpatient services during the recovery from a spinal cord injury</a:t>
            </a:r>
            <a:r>
              <a:rPr lang="en-US" sz="2800" dirty="0" smtClean="0"/>
              <a:t>.”</a:t>
            </a:r>
            <a:endParaRPr lang="en-US" sz="2800" dirty="0"/>
          </a:p>
        </p:txBody>
      </p:sp>
    </p:spTree>
    <p:extLst>
      <p:ext uri="{BB962C8B-B14F-4D97-AF65-F5344CB8AC3E}">
        <p14:creationId xmlns:p14="http://schemas.microsoft.com/office/powerpoint/2010/main" val="1866288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10"/>
            <a:ext cx="8229600" cy="1143000"/>
          </a:xfrm>
        </p:spPr>
        <p:txBody>
          <a:bodyPr>
            <a:normAutofit fontScale="90000"/>
          </a:bodyPr>
          <a:lstStyle/>
          <a:p>
            <a:r>
              <a:rPr lang="en-US" dirty="0" smtClean="0"/>
              <a:t>U.S. Pain </a:t>
            </a:r>
            <a:r>
              <a:rPr lang="en-US" dirty="0" err="1" smtClean="0"/>
              <a:t>Foudation</a:t>
            </a:r>
            <a:r>
              <a:rPr lang="en-US" dirty="0" smtClean="0"/>
              <a:t>:</a:t>
            </a:r>
            <a:br>
              <a:rPr lang="en-US" dirty="0" smtClean="0"/>
            </a:br>
            <a:r>
              <a:rPr lang="en-US" dirty="0" smtClean="0"/>
              <a:t>“</a:t>
            </a:r>
            <a:r>
              <a:rPr lang="en-US" sz="3600" i="1" dirty="0" smtClean="0"/>
              <a:t>Empowering Us All to Live Fulfilling Lives”</a:t>
            </a:r>
            <a:endParaRPr lang="en-US" sz="3600" i="1" dirty="0"/>
          </a:p>
        </p:txBody>
      </p:sp>
      <p:pic>
        <p:nvPicPr>
          <p:cNvPr id="4" name="Content Placeholder 3"/>
          <p:cNvPicPr>
            <a:picLocks noGrp="1" noChangeAspect="1"/>
          </p:cNvPicPr>
          <p:nvPr>
            <p:ph idx="1"/>
          </p:nvPr>
        </p:nvPicPr>
        <p:blipFill>
          <a:blip r:embed="rId3"/>
          <a:srcRect t="-25812" b="-25812"/>
          <a:stretch>
            <a:fillRect/>
          </a:stretch>
        </p:blipFill>
        <p:spPr>
          <a:xfrm>
            <a:off x="135236" y="4634341"/>
            <a:ext cx="4789099" cy="2633820"/>
          </a:xfrm>
        </p:spPr>
      </p:pic>
      <p:sp>
        <p:nvSpPr>
          <p:cNvPr id="5" name="TextBox 4"/>
          <p:cNvSpPr txBox="1"/>
          <p:nvPr/>
        </p:nvSpPr>
        <p:spPr>
          <a:xfrm>
            <a:off x="4746078" y="1172510"/>
            <a:ext cx="4219665" cy="5601533"/>
          </a:xfrm>
          <a:prstGeom prst="rect">
            <a:avLst/>
          </a:prstGeom>
          <a:noFill/>
        </p:spPr>
        <p:txBody>
          <a:bodyPr wrap="square" rtlCol="0">
            <a:spAutoFit/>
          </a:bodyPr>
          <a:lstStyle/>
          <a:p>
            <a:pPr marL="285750" indent="-285750">
              <a:buFont typeface="Arial"/>
              <a:buChar char="•"/>
            </a:pPr>
            <a:r>
              <a:rPr lang="en-US" sz="2000" i="1" dirty="0" smtClean="0"/>
              <a:t>“To </a:t>
            </a:r>
            <a:r>
              <a:rPr lang="en-US" sz="2000" i="1" dirty="0"/>
              <a:t>connect, inform, educate and empower those living with pain while advocating on behalf of the entire pain </a:t>
            </a:r>
            <a:r>
              <a:rPr lang="en-US" sz="2000" i="1" dirty="0" smtClean="0"/>
              <a:t>community”</a:t>
            </a:r>
            <a:br>
              <a:rPr lang="en-US" sz="2000" i="1" dirty="0" smtClean="0"/>
            </a:br>
            <a:endParaRPr lang="en-US" sz="2000" i="1" dirty="0" smtClean="0"/>
          </a:p>
          <a:p>
            <a:pPr marL="285750" indent="-285750">
              <a:buFont typeface="Arial"/>
              <a:buChar char="•"/>
            </a:pPr>
            <a:r>
              <a:rPr lang="en-US" sz="2000" dirty="0" smtClean="0"/>
              <a:t>“U.S</a:t>
            </a:r>
            <a:r>
              <a:rPr lang="en-US" sz="2000" dirty="0"/>
              <a:t>. Pain Foundation is a 501 (c)3 non-profit organization dedicated to serving those who live with pain conditions and their care providers. Founded in 2006 by a fellow person with pain, it is the mission of the organization to connect, inform, empower and advocate for the pain community. U.S. Pain is here to help those who live with pain and their care providers find resources and inspiration</a:t>
            </a:r>
            <a:r>
              <a:rPr lang="en-US" sz="2000" dirty="0" smtClean="0"/>
              <a:t>.” </a:t>
            </a:r>
            <a:r>
              <a:rPr lang="en-US" dirty="0"/>
              <a:t> </a:t>
            </a:r>
          </a:p>
        </p:txBody>
      </p:sp>
      <p:sp>
        <p:nvSpPr>
          <p:cNvPr id="6" name="TextBox 5"/>
          <p:cNvSpPr txBox="1"/>
          <p:nvPr/>
        </p:nvSpPr>
        <p:spPr>
          <a:xfrm>
            <a:off x="0" y="1163951"/>
            <a:ext cx="4746078" cy="4031873"/>
          </a:xfrm>
          <a:prstGeom prst="rect">
            <a:avLst/>
          </a:prstGeom>
          <a:noFill/>
        </p:spPr>
        <p:txBody>
          <a:bodyPr wrap="square" rtlCol="0">
            <a:spAutoFit/>
          </a:bodyPr>
          <a:lstStyle/>
          <a:p>
            <a:pPr marL="342900" indent="-342900">
              <a:buFont typeface="Arial"/>
              <a:buChar char="•"/>
            </a:pPr>
            <a:r>
              <a:rPr lang="en-US" sz="2000" dirty="0" smtClean="0"/>
              <a:t>“Chronic </a:t>
            </a:r>
            <a:r>
              <a:rPr lang="en-US" sz="2000" dirty="0"/>
              <a:t>pain affects nearly 100 million Americans.*</a:t>
            </a:r>
          </a:p>
          <a:p>
            <a:pPr marL="342900" indent="-342900">
              <a:buFont typeface="Arial"/>
              <a:buChar char="•"/>
            </a:pPr>
            <a:r>
              <a:rPr lang="en-US" sz="2000" dirty="0"/>
              <a:t>Pain costs the nation up to $635 billion each year in medical treatments, disability payments and lost productivity.*</a:t>
            </a:r>
          </a:p>
          <a:p>
            <a:pPr marL="342900" indent="-342900">
              <a:buFont typeface="Arial"/>
              <a:buChar char="•"/>
            </a:pPr>
            <a:r>
              <a:rPr lang="en-US" sz="2000" dirty="0"/>
              <a:t>Despite the vast number of people living with pain, many in the pain community feel unheard and isolated.</a:t>
            </a:r>
          </a:p>
          <a:p>
            <a:pPr marL="342900" indent="-342900">
              <a:buFont typeface="Arial"/>
              <a:buChar char="•"/>
            </a:pPr>
            <a:r>
              <a:rPr lang="en-US" sz="2000" dirty="0"/>
              <a:t>Chronic pain is still widely underfunded, misunderstood and undertreated. </a:t>
            </a:r>
            <a:r>
              <a:rPr lang="en-US" sz="2000" dirty="0" smtClean="0"/>
              <a:t>“ </a:t>
            </a:r>
            <a:r>
              <a:rPr lang="en-US" i="1" dirty="0"/>
              <a:t>*Institute of Medicine of The National Academics</a:t>
            </a:r>
            <a:endParaRPr lang="en-US" dirty="0"/>
          </a:p>
        </p:txBody>
      </p:sp>
    </p:spTree>
    <p:extLst>
      <p:ext uri="{BB962C8B-B14F-4D97-AF65-F5344CB8AC3E}">
        <p14:creationId xmlns:p14="http://schemas.microsoft.com/office/powerpoint/2010/main" val="2752824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 Wheelchair Massachusetts</a:t>
            </a:r>
            <a:endParaRPr lang="en-US" dirty="0"/>
          </a:p>
        </p:txBody>
      </p:sp>
      <p:pic>
        <p:nvPicPr>
          <p:cNvPr id="4" name="Content Placeholder 3"/>
          <p:cNvPicPr>
            <a:picLocks noGrp="1" noChangeAspect="1"/>
          </p:cNvPicPr>
          <p:nvPr>
            <p:ph idx="1"/>
          </p:nvPr>
        </p:nvPicPr>
        <p:blipFill rotWithShape="1">
          <a:blip r:embed="rId3"/>
          <a:srcRect l="-69" r="157"/>
          <a:stretch/>
        </p:blipFill>
        <p:spPr>
          <a:xfrm>
            <a:off x="4987978" y="1600200"/>
            <a:ext cx="3698822" cy="4525963"/>
          </a:xfrm>
        </p:spPr>
      </p:pic>
      <p:sp>
        <p:nvSpPr>
          <p:cNvPr id="5" name="TextBox 4"/>
          <p:cNvSpPr txBox="1"/>
          <p:nvPr/>
        </p:nvSpPr>
        <p:spPr>
          <a:xfrm>
            <a:off x="178256" y="1417638"/>
            <a:ext cx="4809722" cy="5878532"/>
          </a:xfrm>
          <a:prstGeom prst="rect">
            <a:avLst/>
          </a:prstGeom>
          <a:noFill/>
        </p:spPr>
        <p:txBody>
          <a:bodyPr wrap="square" rtlCol="0">
            <a:spAutoFit/>
          </a:bodyPr>
          <a:lstStyle/>
          <a:p>
            <a:pPr marL="285750" indent="-285750">
              <a:buFont typeface="Arial"/>
              <a:buChar char="•"/>
            </a:pPr>
            <a:r>
              <a:rPr lang="en-US" sz="2000" b="1" dirty="0" smtClean="0"/>
              <a:t>“Ms</a:t>
            </a:r>
            <a:r>
              <a:rPr lang="en-US" sz="2000" b="1" dirty="0"/>
              <a:t>. Wheelchair Massachusetts educates and advocates </a:t>
            </a:r>
            <a:r>
              <a:rPr lang="en-US" sz="2000" b="1" dirty="0" smtClean="0"/>
              <a:t>for </a:t>
            </a:r>
            <a:r>
              <a:rPr lang="en-US" sz="2000" b="1" dirty="0"/>
              <a:t>individuals with physical disabilities in order to influence social change for </a:t>
            </a:r>
            <a:r>
              <a:rPr lang="en-US" sz="2000" b="1" dirty="0" smtClean="0"/>
              <a:t>all Massachusetts </a:t>
            </a:r>
            <a:r>
              <a:rPr lang="en-US" sz="2000" b="1" dirty="0"/>
              <a:t>residents</a:t>
            </a:r>
            <a:r>
              <a:rPr lang="en-US" sz="2000" b="1" dirty="0" smtClean="0"/>
              <a:t>.”</a:t>
            </a:r>
          </a:p>
          <a:p>
            <a:endParaRPr lang="en-US" sz="2000" b="1" dirty="0" smtClean="0"/>
          </a:p>
          <a:p>
            <a:pPr marL="285750" indent="-285750">
              <a:buFont typeface="Arial"/>
              <a:buChar char="•"/>
            </a:pPr>
            <a:r>
              <a:rPr lang="en-US" sz="2000" b="1" dirty="0" smtClean="0"/>
              <a:t>“Ms</a:t>
            </a:r>
            <a:r>
              <a:rPr lang="en-US" sz="2000" b="1" dirty="0"/>
              <a:t>. Wheelchair Massachusetts seeks to give women with physical disabilities in the </a:t>
            </a:r>
            <a:r>
              <a:rPr lang="en-US" sz="2000" b="1" dirty="0" smtClean="0"/>
              <a:t>Commonwealth </a:t>
            </a:r>
            <a:r>
              <a:rPr lang="en-US" sz="2000" b="1" dirty="0"/>
              <a:t>a forum for the promotion of the achievements as </a:t>
            </a:r>
            <a:r>
              <a:rPr lang="en-US" sz="2000" b="1" dirty="0" smtClean="0"/>
              <a:t>well as </a:t>
            </a:r>
            <a:r>
              <a:rPr lang="en-US" sz="2000" b="1" dirty="0"/>
              <a:t>the needs of </a:t>
            </a:r>
            <a:r>
              <a:rPr lang="en-US" sz="2000" b="1" dirty="0" smtClean="0"/>
              <a:t>mobility </a:t>
            </a:r>
            <a:r>
              <a:rPr lang="en-US" sz="2000" b="1" dirty="0"/>
              <a:t>impaired persons. </a:t>
            </a:r>
            <a:r>
              <a:rPr lang="en-US" sz="2000" b="1" dirty="0" smtClean="0"/>
              <a:t>“</a:t>
            </a:r>
          </a:p>
          <a:p>
            <a:endParaRPr lang="en-US" sz="2000" b="1" dirty="0"/>
          </a:p>
          <a:p>
            <a:pPr marL="285750" indent="-285750">
              <a:buFont typeface="Arial"/>
              <a:buChar char="•"/>
            </a:pPr>
            <a:r>
              <a:rPr lang="en-US" sz="2000" b="1" dirty="0" smtClean="0"/>
              <a:t>“Dedicated </a:t>
            </a:r>
            <a:r>
              <a:rPr lang="en-US" sz="2000" b="1" dirty="0"/>
              <a:t>to increasing public awareness so that all its citizens will be </a:t>
            </a:r>
            <a:r>
              <a:rPr lang="en-US" sz="2000" b="1" dirty="0" smtClean="0"/>
              <a:t>able </a:t>
            </a:r>
            <a:r>
              <a:rPr lang="en-US" sz="2000" b="1" dirty="0"/>
              <a:t>to lead productive and meaningful lives</a:t>
            </a:r>
            <a:r>
              <a:rPr lang="en-US" sz="2000" b="1" dirty="0" smtClean="0"/>
              <a:t>.”</a:t>
            </a:r>
            <a:endParaRPr lang="en-US" sz="2000" b="1" dirty="0"/>
          </a:p>
          <a:p>
            <a:endParaRPr lang="en-US" b="1" dirty="0"/>
          </a:p>
          <a:p>
            <a:endParaRPr lang="en-US" dirty="0"/>
          </a:p>
        </p:txBody>
      </p:sp>
    </p:spTree>
    <p:extLst>
      <p:ext uri="{BB962C8B-B14F-4D97-AF65-F5344CB8AC3E}">
        <p14:creationId xmlns:p14="http://schemas.microsoft.com/office/powerpoint/2010/main" val="2285230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Hawaiian Moon Aloe:</a:t>
            </a:r>
            <a:br>
              <a:rPr lang="en-US" dirty="0" smtClean="0"/>
            </a:br>
            <a:r>
              <a:rPr lang="en-US" sz="3600" i="1" dirty="0" smtClean="0"/>
              <a:t>“Say goodbye to dry skin”</a:t>
            </a:r>
            <a:endParaRPr lang="en-US" sz="3600" i="1" dirty="0"/>
          </a:p>
        </p:txBody>
      </p:sp>
      <p:pic>
        <p:nvPicPr>
          <p:cNvPr id="4" name="Content Placeholder 3"/>
          <p:cNvPicPr>
            <a:picLocks noGrp="1" noChangeAspect="1"/>
          </p:cNvPicPr>
          <p:nvPr>
            <p:ph idx="1"/>
          </p:nvPr>
        </p:nvPicPr>
        <p:blipFill rotWithShape="1">
          <a:blip r:embed="rId3"/>
          <a:srcRect t="9915" r="37187" b="-921"/>
          <a:stretch/>
        </p:blipFill>
        <p:spPr>
          <a:xfrm>
            <a:off x="0" y="1961019"/>
            <a:ext cx="3486724" cy="4254014"/>
          </a:xfrm>
        </p:spPr>
      </p:pic>
      <p:sp>
        <p:nvSpPr>
          <p:cNvPr id="5" name="TextBox 4"/>
          <p:cNvSpPr txBox="1"/>
          <p:nvPr/>
        </p:nvSpPr>
        <p:spPr>
          <a:xfrm>
            <a:off x="3672794" y="1473820"/>
            <a:ext cx="5471206" cy="5016758"/>
          </a:xfrm>
          <a:prstGeom prst="rect">
            <a:avLst/>
          </a:prstGeom>
          <a:noFill/>
        </p:spPr>
        <p:txBody>
          <a:bodyPr wrap="square" rtlCol="0">
            <a:spAutoFit/>
          </a:bodyPr>
          <a:lstStyle/>
          <a:p>
            <a:pPr marL="285750" indent="-285750">
              <a:buFont typeface="Arial"/>
              <a:buChar char="•"/>
            </a:pPr>
            <a:r>
              <a:rPr lang="en-US" sz="2000" dirty="0" smtClean="0"/>
              <a:t>“Dramatic </a:t>
            </a:r>
            <a:r>
              <a:rPr lang="en-US" sz="2000" dirty="0"/>
              <a:t>improvements in dry </a:t>
            </a:r>
            <a:r>
              <a:rPr lang="en-US" sz="2000" dirty="0" smtClean="0"/>
              <a:t>skin</a:t>
            </a:r>
            <a:r>
              <a:rPr lang="en-US" sz="2000" dirty="0"/>
              <a:t>, abrasions, acne, allergic, rash, arthritis, athlete’s foot, bed sores, bee stings, blisters boils, bruises, burns, bursitis, candida, canker sores, chapped lips, chapped skin, chemical burns, chemical peel, cold sores, cradle cap, cuts, </a:t>
            </a:r>
            <a:r>
              <a:rPr lang="en-US" sz="2000" dirty="0" err="1"/>
              <a:t>dermabrasion</a:t>
            </a:r>
            <a:r>
              <a:rPr lang="en-US" sz="2000" dirty="0"/>
              <a:t>, diaper rash, eczema, edema, fever blisters, flea bites, </a:t>
            </a:r>
            <a:r>
              <a:rPr lang="en-US" sz="2000" dirty="0" err="1"/>
              <a:t>follicularis</a:t>
            </a:r>
            <a:r>
              <a:rPr lang="en-US" sz="2000" dirty="0"/>
              <a:t>, fungus, hives, impetigo, inflamed joints, insect bites, itching skin, jock itch, keratosis, lupus, poison ivy, poor circulation, psoriasis, radiation burns, ringworm, rosacea, sebaceous cyst, scabies, seborrhea, shingles, sore muscles, stretch marks, </a:t>
            </a:r>
            <a:r>
              <a:rPr lang="en-US" sz="2000" dirty="0" err="1"/>
              <a:t>styes</a:t>
            </a:r>
            <a:r>
              <a:rPr lang="en-US" sz="2000" dirty="0"/>
              <a:t>, sunburn, varicose veins, very dry skin, warts, wind burn, x-ray burns, and much much more !</a:t>
            </a:r>
            <a:r>
              <a:rPr lang="en-US" sz="2000" dirty="0" smtClean="0"/>
              <a:t>!”</a:t>
            </a:r>
            <a:endParaRPr lang="en-US" sz="2000" dirty="0"/>
          </a:p>
        </p:txBody>
      </p:sp>
    </p:spTree>
    <p:extLst>
      <p:ext uri="{BB962C8B-B14F-4D97-AF65-F5344CB8AC3E}">
        <p14:creationId xmlns:p14="http://schemas.microsoft.com/office/powerpoint/2010/main" val="867349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Cambridge Commission for Persons with Disabilities</a:t>
            </a:r>
            <a:endParaRPr lang="en-US" dirty="0"/>
          </a:p>
        </p:txBody>
      </p:sp>
      <p:pic>
        <p:nvPicPr>
          <p:cNvPr id="4" name="Content Placeholder 3"/>
          <p:cNvPicPr>
            <a:picLocks noGrp="1" noChangeAspect="1"/>
          </p:cNvPicPr>
          <p:nvPr>
            <p:ph idx="1"/>
          </p:nvPr>
        </p:nvPicPr>
        <p:blipFill>
          <a:blip r:embed="rId3"/>
          <a:srcRect t="22502" b="22502"/>
          <a:stretch>
            <a:fillRect/>
          </a:stretch>
        </p:blipFill>
        <p:spPr>
          <a:xfrm>
            <a:off x="4545916" y="1574432"/>
            <a:ext cx="4342508" cy="2388212"/>
          </a:xfrm>
        </p:spPr>
      </p:pic>
      <p:sp>
        <p:nvSpPr>
          <p:cNvPr id="5" name="TextBox 4"/>
          <p:cNvSpPr txBox="1"/>
          <p:nvPr/>
        </p:nvSpPr>
        <p:spPr>
          <a:xfrm>
            <a:off x="4545916" y="4472866"/>
            <a:ext cx="4533440" cy="2215991"/>
          </a:xfrm>
          <a:prstGeom prst="rect">
            <a:avLst/>
          </a:prstGeom>
          <a:noFill/>
        </p:spPr>
        <p:txBody>
          <a:bodyPr wrap="square" rtlCol="0">
            <a:spAutoFit/>
          </a:bodyPr>
          <a:lstStyle/>
          <a:p>
            <a:pPr marL="342900" indent="-342900">
              <a:buFont typeface="Arial"/>
              <a:buChar char="•"/>
            </a:pPr>
            <a:r>
              <a:rPr lang="en-US" sz="2400" dirty="0" smtClean="0"/>
              <a:t>“CCPD </a:t>
            </a:r>
            <a:r>
              <a:rPr lang="en-US" sz="2400" b="1" dirty="0"/>
              <a:t>promotes and advocates </a:t>
            </a:r>
            <a:r>
              <a:rPr lang="en-US" sz="2400" dirty="0"/>
              <a:t>for equal opportunity for the </a:t>
            </a:r>
            <a:r>
              <a:rPr lang="en-US" sz="2400" b="1" dirty="0"/>
              <a:t>full inclusion </a:t>
            </a:r>
            <a:r>
              <a:rPr lang="en-US" sz="2400" dirty="0"/>
              <a:t>of persons with disabilities (PWD) in all aspects of Cambridge life</a:t>
            </a:r>
            <a:r>
              <a:rPr lang="en-US" sz="2400" dirty="0" smtClean="0"/>
              <a:t>.”</a:t>
            </a:r>
          </a:p>
          <a:p>
            <a:endParaRPr lang="en-US" dirty="0"/>
          </a:p>
        </p:txBody>
      </p:sp>
      <p:sp>
        <p:nvSpPr>
          <p:cNvPr id="6" name="TextBox 5"/>
          <p:cNvSpPr txBox="1"/>
          <p:nvPr/>
        </p:nvSpPr>
        <p:spPr>
          <a:xfrm>
            <a:off x="0" y="1461425"/>
            <a:ext cx="4545916" cy="5632312"/>
          </a:xfrm>
          <a:prstGeom prst="rect">
            <a:avLst/>
          </a:prstGeom>
          <a:noFill/>
        </p:spPr>
        <p:txBody>
          <a:bodyPr wrap="square" rtlCol="0">
            <a:spAutoFit/>
          </a:bodyPr>
          <a:lstStyle/>
          <a:p>
            <a:pPr marL="285750" indent="-285750">
              <a:buFont typeface="Arial"/>
              <a:buChar char="•"/>
            </a:pPr>
            <a:r>
              <a:rPr lang="en-US" b="1" dirty="0" smtClean="0"/>
              <a:t>“Answers </a:t>
            </a:r>
            <a:r>
              <a:rPr lang="en-US" b="1" dirty="0"/>
              <a:t>questions</a:t>
            </a:r>
            <a:r>
              <a:rPr lang="en-US" dirty="0"/>
              <a:t>, provides information and offers </a:t>
            </a:r>
            <a:r>
              <a:rPr lang="en-US" b="1" dirty="0"/>
              <a:t>free technical assistance </a:t>
            </a:r>
            <a:r>
              <a:rPr lang="en-US" dirty="0"/>
              <a:t>regarding disability-related issues; </a:t>
            </a:r>
            <a:endParaRPr lang="en-US" dirty="0" smtClean="0"/>
          </a:p>
          <a:p>
            <a:pPr marL="285750" indent="-285750">
              <a:buFont typeface="Arial"/>
              <a:buChar char="•"/>
            </a:pPr>
            <a:r>
              <a:rPr lang="en-US" b="1" dirty="0" smtClean="0"/>
              <a:t>Advocates </a:t>
            </a:r>
            <a:r>
              <a:rPr lang="en-US" b="1" dirty="0"/>
              <a:t>for improved access </a:t>
            </a:r>
            <a:r>
              <a:rPr lang="en-US" dirty="0"/>
              <a:t>to housing, transportation, education, businesses, employment and leisure time activities for PWD; </a:t>
            </a:r>
            <a:endParaRPr lang="en-US" dirty="0" smtClean="0"/>
          </a:p>
          <a:p>
            <a:pPr marL="285750" indent="-285750">
              <a:buFont typeface="Arial"/>
              <a:buChar char="•"/>
            </a:pPr>
            <a:r>
              <a:rPr lang="en-US" dirty="0" smtClean="0"/>
              <a:t>Co</a:t>
            </a:r>
            <a:r>
              <a:rPr lang="en-US" dirty="0"/>
              <a:t>-sponsors the </a:t>
            </a:r>
            <a:r>
              <a:rPr lang="en-US" b="1" dirty="0"/>
              <a:t>free </a:t>
            </a:r>
            <a:r>
              <a:rPr lang="en-US" dirty="0"/>
              <a:t>“Disability Reframed Community </a:t>
            </a:r>
            <a:r>
              <a:rPr lang="en-US" b="1" dirty="0"/>
              <a:t>Film Series</a:t>
            </a:r>
            <a:r>
              <a:rPr lang="en-US" dirty="0"/>
              <a:t>”; </a:t>
            </a:r>
            <a:endParaRPr lang="en-US" dirty="0" smtClean="0"/>
          </a:p>
          <a:p>
            <a:pPr marL="285750" indent="-285750">
              <a:buFont typeface="Arial"/>
              <a:buChar char="•"/>
            </a:pPr>
            <a:r>
              <a:rPr lang="en-US" dirty="0" smtClean="0"/>
              <a:t>Provides </a:t>
            </a:r>
            <a:r>
              <a:rPr lang="en-US" dirty="0"/>
              <a:t>free </a:t>
            </a:r>
            <a:r>
              <a:rPr lang="en-US" b="1" dirty="0"/>
              <a:t>taxi discount </a:t>
            </a:r>
            <a:r>
              <a:rPr lang="en-US" dirty="0"/>
              <a:t>coupons and issues </a:t>
            </a:r>
            <a:r>
              <a:rPr lang="en-US" b="1" dirty="0"/>
              <a:t>Temporary Disability Parking Permits </a:t>
            </a:r>
            <a:r>
              <a:rPr lang="en-US" dirty="0"/>
              <a:t>for Cambridge residents; </a:t>
            </a:r>
            <a:endParaRPr lang="en-US" dirty="0" smtClean="0"/>
          </a:p>
          <a:p>
            <a:pPr marL="285750" indent="-285750">
              <a:buFont typeface="Arial"/>
              <a:buChar char="•"/>
            </a:pPr>
            <a:r>
              <a:rPr lang="en-US" dirty="0" smtClean="0"/>
              <a:t>Teaches </a:t>
            </a:r>
            <a:r>
              <a:rPr lang="en-US" b="1" dirty="0"/>
              <a:t>disability awareness </a:t>
            </a:r>
            <a:r>
              <a:rPr lang="en-US" dirty="0"/>
              <a:t>to residents and businesses; </a:t>
            </a:r>
            <a:endParaRPr lang="en-US" dirty="0" smtClean="0"/>
          </a:p>
          <a:p>
            <a:pPr marL="285750" indent="-285750">
              <a:buFont typeface="Arial"/>
              <a:buChar char="•"/>
            </a:pPr>
            <a:r>
              <a:rPr lang="en-US" dirty="0" smtClean="0"/>
              <a:t>Publishes </a:t>
            </a:r>
            <a:r>
              <a:rPr lang="en-US" dirty="0"/>
              <a:t>a FREE bimonthly </a:t>
            </a:r>
            <a:r>
              <a:rPr lang="en-US" i="1" dirty="0" err="1"/>
              <a:t>AccessLetter</a:t>
            </a:r>
            <a:r>
              <a:rPr lang="en-US" i="1" dirty="0"/>
              <a:t> </a:t>
            </a:r>
            <a:r>
              <a:rPr lang="en-US" b="1" dirty="0"/>
              <a:t>newsletter</a:t>
            </a:r>
            <a:r>
              <a:rPr lang="en-US" dirty="0"/>
              <a:t>; and </a:t>
            </a:r>
            <a:endParaRPr lang="en-US" dirty="0" smtClean="0"/>
          </a:p>
          <a:p>
            <a:pPr marL="285750" indent="-285750">
              <a:buFont typeface="Arial"/>
              <a:buChar char="•"/>
            </a:pPr>
            <a:r>
              <a:rPr lang="en-US" b="1" dirty="0" smtClean="0"/>
              <a:t>Ensures </a:t>
            </a:r>
            <a:r>
              <a:rPr lang="en-US" b="1" dirty="0"/>
              <a:t>compliance </a:t>
            </a:r>
            <a:r>
              <a:rPr lang="en-US" dirty="0"/>
              <a:t>with the Americans </a:t>
            </a:r>
            <a:endParaRPr lang="en-US" dirty="0" smtClean="0"/>
          </a:p>
          <a:p>
            <a:r>
              <a:rPr lang="en-US" dirty="0" smtClean="0"/>
              <a:t>      with </a:t>
            </a:r>
            <a:r>
              <a:rPr lang="en-US" dirty="0"/>
              <a:t>Disabilities Act and other </a:t>
            </a:r>
            <a:r>
              <a:rPr lang="en-US" dirty="0" smtClean="0"/>
              <a:t>disability 	rights </a:t>
            </a:r>
            <a:r>
              <a:rPr lang="en-US" dirty="0"/>
              <a:t>laws</a:t>
            </a:r>
            <a:r>
              <a:rPr lang="en-US" dirty="0" smtClean="0"/>
              <a:t>.”</a:t>
            </a:r>
          </a:p>
          <a:p>
            <a:endParaRPr lang="en-US" dirty="0"/>
          </a:p>
        </p:txBody>
      </p:sp>
    </p:spTree>
    <p:extLst>
      <p:ext uri="{BB962C8B-B14F-4D97-AF65-F5344CB8AC3E}">
        <p14:creationId xmlns:p14="http://schemas.microsoft.com/office/powerpoint/2010/main" val="1853302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a:t>
            </a:r>
            <a:r>
              <a:rPr lang="en-US" dirty="0" smtClean="0"/>
              <a:t>he Garage:</a:t>
            </a:r>
            <a:br>
              <a:rPr lang="en-US" dirty="0" smtClean="0"/>
            </a:br>
            <a:r>
              <a:rPr lang="en-US" sz="3600" i="1" dirty="0" smtClean="0"/>
              <a:t> “Specializing </a:t>
            </a:r>
            <a:r>
              <a:rPr lang="en-US" sz="3600" i="1" dirty="0"/>
              <a:t>in handicap lift </a:t>
            </a:r>
            <a:r>
              <a:rPr lang="en-US" sz="3600" i="1" dirty="0" smtClean="0"/>
              <a:t>repair"</a:t>
            </a:r>
            <a:endParaRPr lang="en-US" sz="3600" i="1" dirty="0"/>
          </a:p>
        </p:txBody>
      </p:sp>
      <p:sp>
        <p:nvSpPr>
          <p:cNvPr id="3" name="Content Placeholder 2"/>
          <p:cNvSpPr>
            <a:spLocks noGrp="1"/>
          </p:cNvSpPr>
          <p:nvPr>
            <p:ph idx="1"/>
          </p:nvPr>
        </p:nvSpPr>
        <p:spPr>
          <a:xfrm>
            <a:off x="4746344" y="1600200"/>
            <a:ext cx="3940455" cy="4958494"/>
          </a:xfrm>
        </p:spPr>
        <p:txBody>
          <a:bodyPr>
            <a:noAutofit/>
          </a:bodyPr>
          <a:lstStyle/>
          <a:p>
            <a:r>
              <a:rPr lang="en-US" sz="2400" dirty="0" smtClean="0"/>
              <a:t>“Provide </a:t>
            </a:r>
            <a:r>
              <a:rPr lang="en-US" sz="2400" dirty="0"/>
              <a:t>quality and dependability to fleet and handicap van </a:t>
            </a:r>
            <a:r>
              <a:rPr lang="en-US" sz="2400" dirty="0" smtClean="0"/>
              <a:t>owners”</a:t>
            </a:r>
          </a:p>
          <a:p>
            <a:r>
              <a:rPr lang="en-US" sz="2400" dirty="0" smtClean="0"/>
              <a:t>“Specialization </a:t>
            </a:r>
            <a:r>
              <a:rPr lang="en-US" sz="2400" dirty="0"/>
              <a:t>in wheelchair lift repair, handicap van maintenance, and fleet </a:t>
            </a:r>
            <a:r>
              <a:rPr lang="en-US" sz="2400" dirty="0" smtClean="0"/>
              <a:t>maintenance”</a:t>
            </a:r>
          </a:p>
          <a:p>
            <a:r>
              <a:rPr lang="en-US" sz="2400" dirty="0" smtClean="0"/>
              <a:t>“</a:t>
            </a:r>
            <a:r>
              <a:rPr lang="en-US" sz="2400" dirty="0"/>
              <a:t>U</a:t>
            </a:r>
            <a:r>
              <a:rPr lang="en-US" sz="2400" dirty="0" smtClean="0"/>
              <a:t>nderstand </a:t>
            </a:r>
            <a:r>
              <a:rPr lang="en-US" sz="2400" dirty="0"/>
              <a:t>the importance of maintenance and service of your accessible vehicle and its specialized </a:t>
            </a:r>
            <a:r>
              <a:rPr lang="en-US" sz="2400" dirty="0" smtClean="0"/>
              <a:t>equipment”</a:t>
            </a:r>
            <a:endParaRPr lang="en-US" sz="2400" dirty="0"/>
          </a:p>
        </p:txBody>
      </p:sp>
      <p:pic>
        <p:nvPicPr>
          <p:cNvPr id="5" name="Picture 4"/>
          <p:cNvPicPr>
            <a:picLocks noChangeAspect="1"/>
          </p:cNvPicPr>
          <p:nvPr/>
        </p:nvPicPr>
        <p:blipFill>
          <a:blip r:embed="rId3"/>
          <a:stretch>
            <a:fillRect/>
          </a:stretch>
        </p:blipFill>
        <p:spPr>
          <a:xfrm>
            <a:off x="187356" y="2160205"/>
            <a:ext cx="4746344" cy="3107571"/>
          </a:xfrm>
          <a:prstGeom prst="rect">
            <a:avLst/>
          </a:prstGeom>
        </p:spPr>
      </p:pic>
    </p:spTree>
    <p:extLst>
      <p:ext uri="{BB962C8B-B14F-4D97-AF65-F5344CB8AC3E}">
        <p14:creationId xmlns:p14="http://schemas.microsoft.com/office/powerpoint/2010/main" val="3750496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Action </a:t>
            </a:r>
            <a:r>
              <a:rPr lang="en-US" dirty="0" err="1" smtClean="0"/>
              <a:t>Trackchair</a:t>
            </a:r>
            <a:r>
              <a:rPr lang="en-US" dirty="0" smtClean="0"/>
              <a:t>:</a:t>
            </a:r>
            <a:br>
              <a:rPr lang="en-US" dirty="0" smtClean="0"/>
            </a:br>
            <a:r>
              <a:rPr lang="en-US" sz="3600" i="1" dirty="0" smtClean="0"/>
              <a:t>“Helping the disabled to be enabled”</a:t>
            </a:r>
            <a:endParaRPr lang="en-US" sz="3600" i="1" dirty="0"/>
          </a:p>
        </p:txBody>
      </p:sp>
      <p:pic>
        <p:nvPicPr>
          <p:cNvPr id="4" name="Content Placeholder 3"/>
          <p:cNvPicPr>
            <a:picLocks noGrp="1" noChangeAspect="1"/>
          </p:cNvPicPr>
          <p:nvPr>
            <p:ph idx="1"/>
          </p:nvPr>
        </p:nvPicPr>
        <p:blipFill rotWithShape="1">
          <a:blip r:embed="rId3"/>
          <a:srcRect l="32550" r="27260"/>
          <a:stretch/>
        </p:blipFill>
        <p:spPr>
          <a:xfrm>
            <a:off x="135322" y="1643129"/>
            <a:ext cx="2851952" cy="4730750"/>
          </a:xfrm>
        </p:spPr>
      </p:pic>
      <p:pic>
        <p:nvPicPr>
          <p:cNvPr id="7" name="Picture 6"/>
          <p:cNvPicPr>
            <a:picLocks noChangeAspect="1"/>
          </p:cNvPicPr>
          <p:nvPr/>
        </p:nvPicPr>
        <p:blipFill>
          <a:blip r:embed="rId4"/>
          <a:stretch>
            <a:fillRect/>
          </a:stretch>
        </p:blipFill>
        <p:spPr>
          <a:xfrm>
            <a:off x="3952432" y="1855499"/>
            <a:ext cx="4038085" cy="1955405"/>
          </a:xfrm>
          <a:prstGeom prst="rect">
            <a:avLst/>
          </a:prstGeom>
        </p:spPr>
      </p:pic>
      <p:sp>
        <p:nvSpPr>
          <p:cNvPr id="12" name="TextBox 11"/>
          <p:cNvSpPr txBox="1"/>
          <p:nvPr/>
        </p:nvSpPr>
        <p:spPr>
          <a:xfrm>
            <a:off x="3722192" y="4137787"/>
            <a:ext cx="4444733" cy="1815882"/>
          </a:xfrm>
          <a:prstGeom prst="rect">
            <a:avLst/>
          </a:prstGeom>
          <a:noFill/>
        </p:spPr>
        <p:txBody>
          <a:bodyPr wrap="square" rtlCol="0">
            <a:spAutoFit/>
          </a:bodyPr>
          <a:lstStyle/>
          <a:p>
            <a:r>
              <a:rPr lang="en-US" sz="2800" dirty="0" smtClean="0"/>
              <a:t>“Freedom and mobility to go hunting, hiking, fishing, going to the beach, and much more”</a:t>
            </a:r>
            <a:endParaRPr lang="en-US" sz="2800" dirty="0"/>
          </a:p>
        </p:txBody>
      </p:sp>
    </p:spTree>
    <p:extLst>
      <p:ext uri="{BB962C8B-B14F-4D97-AF65-F5344CB8AC3E}">
        <p14:creationId xmlns:p14="http://schemas.microsoft.com/office/powerpoint/2010/main" val="3334022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Access </a:t>
            </a:r>
            <a:r>
              <a:rPr lang="en-US" dirty="0"/>
              <a:t>in </a:t>
            </a:r>
            <a:r>
              <a:rPr lang="en-US" dirty="0" smtClean="0"/>
              <a:t>motion:</a:t>
            </a:r>
            <a:br>
              <a:rPr lang="en-US" dirty="0" smtClean="0"/>
            </a:br>
            <a:r>
              <a:rPr lang="en-US" sz="3600" i="1" dirty="0" smtClean="0"/>
              <a:t> “Department </a:t>
            </a:r>
            <a:r>
              <a:rPr lang="en-US" sz="3600" i="1" dirty="0"/>
              <a:t>of system wide </a:t>
            </a:r>
            <a:r>
              <a:rPr lang="en-US" sz="3600" i="1" dirty="0" smtClean="0"/>
              <a:t>accessibility”</a:t>
            </a:r>
            <a:endParaRPr lang="en-US" sz="3600" i="1" dirty="0"/>
          </a:p>
        </p:txBody>
      </p:sp>
      <p:pic>
        <p:nvPicPr>
          <p:cNvPr id="4" name="Content Placeholder 3"/>
          <p:cNvPicPr>
            <a:picLocks noGrp="1" noChangeAspect="1"/>
          </p:cNvPicPr>
          <p:nvPr>
            <p:ph idx="1"/>
          </p:nvPr>
        </p:nvPicPr>
        <p:blipFill rotWithShape="1">
          <a:blip r:embed="rId3"/>
          <a:srcRect l="14805" t="8694" r="3653" b="8694"/>
          <a:stretch/>
        </p:blipFill>
        <p:spPr>
          <a:xfrm>
            <a:off x="4203887" y="3439218"/>
            <a:ext cx="4701866" cy="3171185"/>
          </a:xfrm>
        </p:spPr>
      </p:pic>
      <p:sp>
        <p:nvSpPr>
          <p:cNvPr id="6" name="TextBox 5"/>
          <p:cNvSpPr txBox="1"/>
          <p:nvPr/>
        </p:nvSpPr>
        <p:spPr>
          <a:xfrm>
            <a:off x="0" y="1833606"/>
            <a:ext cx="3984935" cy="4154983"/>
          </a:xfrm>
          <a:prstGeom prst="rect">
            <a:avLst/>
          </a:prstGeom>
          <a:noFill/>
        </p:spPr>
        <p:txBody>
          <a:bodyPr wrap="square" rtlCol="0">
            <a:spAutoFit/>
          </a:bodyPr>
          <a:lstStyle/>
          <a:p>
            <a:pPr marL="285750" indent="-285750">
              <a:buFont typeface="Arial"/>
              <a:buChar char="•"/>
            </a:pPr>
            <a:r>
              <a:rPr lang="en-US" sz="2400" dirty="0" smtClean="0"/>
              <a:t>“The </a:t>
            </a:r>
            <a:r>
              <a:rPr lang="en-US" sz="2400" dirty="0"/>
              <a:t>MBTA is dedicated to becoming the global benchmark for accessible public transportation, and recent progress reflects that fact. From new trainings for all bus and subway staff, to the installation of brand new elevators, to the design of tactile signage, there is a lot to be excited about. </a:t>
            </a:r>
          </a:p>
        </p:txBody>
      </p:sp>
      <p:pic>
        <p:nvPicPr>
          <p:cNvPr id="7" name="Picture 6"/>
          <p:cNvPicPr>
            <a:picLocks noChangeAspect="1"/>
          </p:cNvPicPr>
          <p:nvPr/>
        </p:nvPicPr>
        <p:blipFill>
          <a:blip r:embed="rId4"/>
          <a:stretch>
            <a:fillRect/>
          </a:stretch>
        </p:blipFill>
        <p:spPr>
          <a:xfrm>
            <a:off x="4203888" y="1887629"/>
            <a:ext cx="4701865" cy="1066141"/>
          </a:xfrm>
          <a:prstGeom prst="rect">
            <a:avLst/>
          </a:prstGeom>
        </p:spPr>
      </p:pic>
    </p:spTree>
    <p:extLst>
      <p:ext uri="{BB962C8B-B14F-4D97-AF65-F5344CB8AC3E}">
        <p14:creationId xmlns:p14="http://schemas.microsoft.com/office/powerpoint/2010/main" val="2753740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65"/>
            <a:ext cx="8229600" cy="1143000"/>
          </a:xfrm>
        </p:spPr>
        <p:txBody>
          <a:bodyPr/>
          <a:lstStyle/>
          <a:p>
            <a:r>
              <a:rPr lang="en-US" dirty="0" smtClean="0"/>
              <a:t>The Ride</a:t>
            </a:r>
            <a:endParaRPr lang="en-US" dirty="0"/>
          </a:p>
        </p:txBody>
      </p:sp>
      <p:sp>
        <p:nvSpPr>
          <p:cNvPr id="3" name="Content Placeholder 2"/>
          <p:cNvSpPr>
            <a:spLocks noGrp="1"/>
          </p:cNvSpPr>
          <p:nvPr>
            <p:ph idx="1"/>
          </p:nvPr>
        </p:nvSpPr>
        <p:spPr>
          <a:xfrm>
            <a:off x="5211066" y="1206125"/>
            <a:ext cx="3932933" cy="5651875"/>
          </a:xfrm>
        </p:spPr>
        <p:txBody>
          <a:bodyPr>
            <a:noAutofit/>
          </a:bodyPr>
          <a:lstStyle/>
          <a:p>
            <a:r>
              <a:rPr lang="en-US" sz="2000" dirty="0"/>
              <a:t>THE RIDE </a:t>
            </a:r>
            <a:r>
              <a:rPr lang="en-US" sz="2000" dirty="0" err="1"/>
              <a:t>paratransit</a:t>
            </a:r>
            <a:r>
              <a:rPr lang="en-US" sz="2000" dirty="0"/>
              <a:t> service provides door-to door, shared-ride transportation to eligible people who cannot use fixed-route transit (bus, subway, trolley) all or some of the time because of a physical, cognitive or mental disability.</a:t>
            </a:r>
          </a:p>
          <a:p>
            <a:r>
              <a:rPr lang="en-US" sz="2000" dirty="0"/>
              <a:t>THE RIDE is operated by the Massachusetts Bay Transportation Authority (MBTA) in compliance with the federal Americans with Disabilities Act (ADA). Under the ADA, </a:t>
            </a:r>
            <a:r>
              <a:rPr lang="en-US" sz="2000" dirty="0" err="1"/>
              <a:t>paratransit</a:t>
            </a:r>
            <a:r>
              <a:rPr lang="en-US" sz="2000" dirty="0"/>
              <a:t> functions as a 'safety net' for people whose disabilities prevent them from using public transit.</a:t>
            </a:r>
            <a:endParaRPr lang="en-US" sz="2000" dirty="0"/>
          </a:p>
        </p:txBody>
      </p:sp>
      <p:pic>
        <p:nvPicPr>
          <p:cNvPr id="4" name="Picture 3"/>
          <p:cNvPicPr>
            <a:picLocks noChangeAspect="1"/>
          </p:cNvPicPr>
          <p:nvPr/>
        </p:nvPicPr>
        <p:blipFill>
          <a:blip r:embed="rId3"/>
          <a:stretch>
            <a:fillRect/>
          </a:stretch>
        </p:blipFill>
        <p:spPr>
          <a:xfrm>
            <a:off x="0" y="1747288"/>
            <a:ext cx="5014010" cy="4185729"/>
          </a:xfrm>
          <a:prstGeom prst="rect">
            <a:avLst/>
          </a:prstGeom>
        </p:spPr>
      </p:pic>
    </p:spTree>
    <p:extLst>
      <p:ext uri="{BB962C8B-B14F-4D97-AF65-F5344CB8AC3E}">
        <p14:creationId xmlns:p14="http://schemas.microsoft.com/office/powerpoint/2010/main" val="1801542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Carroll Center for the Blind:</a:t>
            </a:r>
            <a:br>
              <a:rPr lang="en-US" dirty="0" smtClean="0"/>
            </a:br>
            <a:r>
              <a:rPr lang="en-US" sz="3600" i="1" dirty="0" smtClean="0"/>
              <a:t>“Pathway to Independence”</a:t>
            </a:r>
            <a:endParaRPr lang="en-US" sz="3600" i="1" dirty="0"/>
          </a:p>
        </p:txBody>
      </p:sp>
      <p:pic>
        <p:nvPicPr>
          <p:cNvPr id="4" name="Content Placeholder 3"/>
          <p:cNvPicPr>
            <a:picLocks noGrp="1" noChangeAspect="1"/>
          </p:cNvPicPr>
          <p:nvPr>
            <p:ph idx="1"/>
          </p:nvPr>
        </p:nvPicPr>
        <p:blipFill rotWithShape="1">
          <a:blip r:embed="rId3"/>
          <a:srcRect l="1723" r="2356" b="5491"/>
          <a:stretch/>
        </p:blipFill>
        <p:spPr>
          <a:xfrm>
            <a:off x="3941144" y="1417638"/>
            <a:ext cx="4482914" cy="2859121"/>
          </a:xfrm>
        </p:spPr>
      </p:pic>
      <p:sp>
        <p:nvSpPr>
          <p:cNvPr id="5" name="TextBox 4"/>
          <p:cNvSpPr txBox="1"/>
          <p:nvPr/>
        </p:nvSpPr>
        <p:spPr>
          <a:xfrm>
            <a:off x="-27508" y="1417638"/>
            <a:ext cx="3634611" cy="5262979"/>
          </a:xfrm>
          <a:prstGeom prst="rect">
            <a:avLst/>
          </a:prstGeom>
          <a:noFill/>
        </p:spPr>
        <p:txBody>
          <a:bodyPr wrap="square" rtlCol="0">
            <a:spAutoFit/>
          </a:bodyPr>
          <a:lstStyle/>
          <a:p>
            <a:pPr marL="342900" indent="-342900">
              <a:buFont typeface="Arial"/>
              <a:buChar char="•"/>
            </a:pPr>
            <a:r>
              <a:rPr lang="en-US" sz="2400" dirty="0" smtClean="0"/>
              <a:t>“The </a:t>
            </a:r>
            <a:r>
              <a:rPr lang="en-US" sz="2400" dirty="0"/>
              <a:t>Carroll Center serves the needs of blind and visually-impaired persons by providing rehabilitation, skills training, and educational opportunities to achieve independence, self-sufficiency, and self-fulfillment and by educating the public regarding the potential of persons who are blind and visually-impaired</a:t>
            </a:r>
            <a:r>
              <a:rPr lang="en-US" sz="2400" dirty="0" smtClean="0"/>
              <a:t>.”</a:t>
            </a:r>
            <a:endParaRPr lang="en-US" sz="2400" dirty="0"/>
          </a:p>
        </p:txBody>
      </p:sp>
      <p:sp>
        <p:nvSpPr>
          <p:cNvPr id="6" name="TextBox 5"/>
          <p:cNvSpPr txBox="1"/>
          <p:nvPr/>
        </p:nvSpPr>
        <p:spPr>
          <a:xfrm>
            <a:off x="3787877" y="4433848"/>
            <a:ext cx="5180961" cy="2246769"/>
          </a:xfrm>
          <a:prstGeom prst="rect">
            <a:avLst/>
          </a:prstGeom>
          <a:noFill/>
        </p:spPr>
        <p:txBody>
          <a:bodyPr wrap="square" rtlCol="0">
            <a:spAutoFit/>
          </a:bodyPr>
          <a:lstStyle/>
          <a:p>
            <a:pPr marL="285750" indent="-285750">
              <a:buFont typeface="Arial"/>
              <a:buChar char="•"/>
            </a:pPr>
            <a:r>
              <a:rPr lang="en-US" sz="2000" dirty="0"/>
              <a:t>Established in </a:t>
            </a:r>
            <a:r>
              <a:rPr lang="en-US" sz="2000" dirty="0" smtClean="0"/>
              <a:t>1936</a:t>
            </a:r>
          </a:p>
          <a:p>
            <a:pPr marL="285750" indent="-285750">
              <a:buFont typeface="Arial"/>
              <a:buChar char="•"/>
            </a:pPr>
            <a:r>
              <a:rPr lang="en-US" sz="2000" dirty="0"/>
              <a:t>S</a:t>
            </a:r>
            <a:r>
              <a:rPr lang="en-US" sz="2000" dirty="0" smtClean="0"/>
              <a:t>ervices </a:t>
            </a:r>
            <a:r>
              <a:rPr lang="en-US" sz="2000" dirty="0"/>
              <a:t>for the blind include vision rehabilitation services, vocational and transition programs, assistive technology training, educational support, and recreation opportunities for individuals who are visually impaired of all ages.</a:t>
            </a:r>
          </a:p>
        </p:txBody>
      </p:sp>
    </p:spTree>
    <p:extLst>
      <p:ext uri="{BB962C8B-B14F-4D97-AF65-F5344CB8AC3E}">
        <p14:creationId xmlns:p14="http://schemas.microsoft.com/office/powerpoint/2010/main" val="33856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353" y="4738728"/>
            <a:ext cx="8299650" cy="1901999"/>
          </a:xfrm>
        </p:spPr>
        <p:txBody>
          <a:bodyPr/>
          <a:lstStyle/>
          <a:p>
            <a:r>
              <a:rPr lang="en-US" dirty="0" smtClean="0"/>
              <a:t>INTERACTION. JOY. KNOWLEDGE.</a:t>
            </a:r>
            <a:endParaRPr lang="en-US" dirty="0"/>
          </a:p>
        </p:txBody>
      </p:sp>
      <p:pic>
        <p:nvPicPr>
          <p:cNvPr id="4" name="Content Placeholder 3"/>
          <p:cNvPicPr>
            <a:picLocks noGrp="1" noChangeAspect="1"/>
          </p:cNvPicPr>
          <p:nvPr>
            <p:ph idx="1"/>
          </p:nvPr>
        </p:nvPicPr>
        <p:blipFill>
          <a:blip r:embed="rId3"/>
          <a:srcRect l="8661" r="8661"/>
          <a:stretch>
            <a:fillRect/>
          </a:stretch>
        </p:blipFill>
        <p:spPr>
          <a:xfrm>
            <a:off x="623897" y="245128"/>
            <a:ext cx="7887850" cy="4338014"/>
          </a:xfrm>
        </p:spPr>
      </p:pic>
    </p:spTree>
    <p:extLst>
      <p:ext uri="{BB962C8B-B14F-4D97-AF65-F5344CB8AC3E}">
        <p14:creationId xmlns:p14="http://schemas.microsoft.com/office/powerpoint/2010/main" val="783510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Massachusetts Office of Disability</a:t>
            </a:r>
            <a:endParaRPr lang="en-US" dirty="0"/>
          </a:p>
        </p:txBody>
      </p:sp>
      <p:pic>
        <p:nvPicPr>
          <p:cNvPr id="4" name="Content Placeholder 3"/>
          <p:cNvPicPr>
            <a:picLocks noGrp="1" noChangeAspect="1"/>
          </p:cNvPicPr>
          <p:nvPr>
            <p:ph idx="1"/>
          </p:nvPr>
        </p:nvPicPr>
        <p:blipFill rotWithShape="1">
          <a:blip r:embed="rId3"/>
          <a:srcRect l="18" r="-263"/>
          <a:stretch/>
        </p:blipFill>
        <p:spPr>
          <a:xfrm>
            <a:off x="282038" y="1264387"/>
            <a:ext cx="3423871" cy="5281700"/>
          </a:xfrm>
        </p:spPr>
      </p:pic>
      <p:sp>
        <p:nvSpPr>
          <p:cNvPr id="5" name="TextBox 4"/>
          <p:cNvSpPr txBox="1"/>
          <p:nvPr/>
        </p:nvSpPr>
        <p:spPr>
          <a:xfrm>
            <a:off x="3705909" y="1297032"/>
            <a:ext cx="5438091" cy="4893647"/>
          </a:xfrm>
          <a:prstGeom prst="rect">
            <a:avLst/>
          </a:prstGeom>
          <a:noFill/>
        </p:spPr>
        <p:txBody>
          <a:bodyPr wrap="square" rtlCol="0">
            <a:spAutoFit/>
          </a:bodyPr>
          <a:lstStyle/>
          <a:p>
            <a:pPr marL="342900" indent="-342900">
              <a:buFont typeface="Arial"/>
              <a:buChar char="•"/>
            </a:pPr>
            <a:r>
              <a:rPr lang="en-US" sz="2400" dirty="0" smtClean="0"/>
              <a:t>“The </a:t>
            </a:r>
            <a:r>
              <a:rPr lang="en-US" sz="2400" dirty="0"/>
              <a:t>Massachusetts Office on Disability (MOD) was created in 1981 under M.G.L. Chapter 6 Section 185.  The primary mission of MOD is to ensure the full and equal participation of all people with disabilities in all aspects of life by working to advance legal rights, maximum opportunities, supportive services, accommodations and accessibility in a manner that fosters dignity and self determination. It is the state advocacy agency that serves people with disabilities of all ages</a:t>
            </a:r>
            <a:r>
              <a:rPr lang="en-US" sz="2400" dirty="0" smtClean="0"/>
              <a:t>.”</a:t>
            </a:r>
            <a:endParaRPr lang="en-US" sz="2400" dirty="0"/>
          </a:p>
        </p:txBody>
      </p:sp>
    </p:spTree>
    <p:extLst>
      <p:ext uri="{BB962C8B-B14F-4D97-AF65-F5344CB8AC3E}">
        <p14:creationId xmlns:p14="http://schemas.microsoft.com/office/powerpoint/2010/main" val="2139020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Quantum:</a:t>
            </a:r>
            <a:br>
              <a:rPr lang="en-US" dirty="0" smtClean="0"/>
            </a:br>
            <a:r>
              <a:rPr lang="en-US" sz="3600" i="1" dirty="0" smtClean="0"/>
              <a:t>“The Rehab Power Chair Solutions Company”</a:t>
            </a:r>
            <a:br>
              <a:rPr lang="en-US" sz="3600" i="1" dirty="0" smtClean="0"/>
            </a:br>
            <a:endParaRPr lang="en-US" sz="3600" i="1" dirty="0"/>
          </a:p>
        </p:txBody>
      </p:sp>
      <p:pic>
        <p:nvPicPr>
          <p:cNvPr id="4" name="Content Placeholder 3"/>
          <p:cNvPicPr>
            <a:picLocks noGrp="1" noChangeAspect="1"/>
          </p:cNvPicPr>
          <p:nvPr>
            <p:ph idx="1"/>
          </p:nvPr>
        </p:nvPicPr>
        <p:blipFill rotWithShape="1">
          <a:blip r:embed="rId3"/>
          <a:srcRect t="4362" b="-6146"/>
          <a:stretch/>
        </p:blipFill>
        <p:spPr>
          <a:xfrm>
            <a:off x="938895" y="5128449"/>
            <a:ext cx="7387934" cy="1729551"/>
          </a:xfrm>
        </p:spPr>
      </p:pic>
      <p:pic>
        <p:nvPicPr>
          <p:cNvPr id="5" name="Picture 4"/>
          <p:cNvPicPr>
            <a:picLocks noChangeAspect="1"/>
          </p:cNvPicPr>
          <p:nvPr/>
        </p:nvPicPr>
        <p:blipFill>
          <a:blip r:embed="rId4"/>
          <a:stretch>
            <a:fillRect/>
          </a:stretch>
        </p:blipFill>
        <p:spPr>
          <a:xfrm>
            <a:off x="4725694" y="1417638"/>
            <a:ext cx="4418306" cy="4050114"/>
          </a:xfrm>
          <a:prstGeom prst="rect">
            <a:avLst/>
          </a:prstGeom>
        </p:spPr>
      </p:pic>
      <p:sp>
        <p:nvSpPr>
          <p:cNvPr id="6" name="TextBox 5"/>
          <p:cNvSpPr txBox="1"/>
          <p:nvPr/>
        </p:nvSpPr>
        <p:spPr>
          <a:xfrm>
            <a:off x="394114" y="1395744"/>
            <a:ext cx="4006829" cy="3416320"/>
          </a:xfrm>
          <a:prstGeom prst="rect">
            <a:avLst/>
          </a:prstGeom>
          <a:noFill/>
        </p:spPr>
        <p:txBody>
          <a:bodyPr wrap="square" rtlCol="0">
            <a:spAutoFit/>
          </a:bodyPr>
          <a:lstStyle/>
          <a:p>
            <a:pPr marL="342900" indent="-342900">
              <a:buFont typeface="Arial"/>
              <a:buChar char="•"/>
            </a:pPr>
            <a:r>
              <a:rPr lang="en-US" sz="2400" dirty="0" smtClean="0"/>
              <a:t>“In </a:t>
            </a:r>
            <a:r>
              <a:rPr lang="en-US" sz="2400" dirty="0"/>
              <a:t>2000, Quantum® Rehab was born out of the desire to serve those with complex rehab mobility needs with the most innovative, consumer-inspired power wheelchairs and related technologies possible</a:t>
            </a:r>
            <a:r>
              <a:rPr lang="en-US" sz="2400" dirty="0" smtClean="0"/>
              <a:t>.”</a:t>
            </a:r>
            <a:endParaRPr lang="en-US" sz="2400" dirty="0"/>
          </a:p>
        </p:txBody>
      </p:sp>
    </p:spTree>
    <p:extLst>
      <p:ext uri="{BB962C8B-B14F-4D97-AF65-F5344CB8AC3E}">
        <p14:creationId xmlns:p14="http://schemas.microsoft.com/office/powerpoint/2010/main" val="3060293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26"/>
            <a:ext cx="8229600" cy="1143000"/>
          </a:xfrm>
        </p:spPr>
        <p:txBody>
          <a:bodyPr/>
          <a:lstStyle/>
          <a:p>
            <a:r>
              <a:rPr lang="en-US" dirty="0" smtClean="0"/>
              <a:t>References</a:t>
            </a:r>
            <a:endParaRPr lang="en-US" dirty="0"/>
          </a:p>
        </p:txBody>
      </p:sp>
      <p:sp>
        <p:nvSpPr>
          <p:cNvPr id="3" name="Content Placeholder 2"/>
          <p:cNvSpPr>
            <a:spLocks noGrp="1"/>
          </p:cNvSpPr>
          <p:nvPr>
            <p:ph idx="1"/>
          </p:nvPr>
        </p:nvSpPr>
        <p:spPr>
          <a:xfrm>
            <a:off x="155974" y="869090"/>
            <a:ext cx="8823696" cy="5749354"/>
          </a:xfrm>
        </p:spPr>
        <p:txBody>
          <a:bodyPr>
            <a:normAutofit/>
          </a:bodyPr>
          <a:lstStyle/>
          <a:p>
            <a:r>
              <a:rPr lang="en-US" sz="1400" dirty="0" smtClean="0">
                <a:hlinkClick r:id="rId2"/>
              </a:rPr>
              <a:t>http://www.abilities.com/boston/list.html#m</a:t>
            </a:r>
          </a:p>
          <a:p>
            <a:r>
              <a:rPr lang="en-US" sz="1400" dirty="0" smtClean="0">
                <a:hlinkClick r:id="rId2"/>
              </a:rPr>
              <a:t>http://colourswheelchair.com/about-us/</a:t>
            </a:r>
            <a:endParaRPr lang="en-US" sz="1400" dirty="0" smtClean="0"/>
          </a:p>
          <a:p>
            <a:r>
              <a:rPr lang="en-US" sz="1400" dirty="0" smtClean="0">
                <a:hlinkClick r:id="rId3"/>
              </a:rPr>
              <a:t>http://www.permobil.com/en/Corporate/Company/Company/This-is-Permobil/</a:t>
            </a:r>
            <a:endParaRPr lang="en-US" sz="1400" dirty="0" smtClean="0"/>
          </a:p>
          <a:p>
            <a:r>
              <a:rPr lang="en-US" sz="1400" dirty="0">
                <a:hlinkClick r:id="rId4"/>
              </a:rPr>
              <a:t>http://www.invisibleproject.org/www/about-invisible-display</a:t>
            </a:r>
            <a:r>
              <a:rPr lang="en-US" sz="1400" dirty="0" smtClean="0">
                <a:hlinkClick r:id="rId4"/>
              </a:rPr>
              <a:t>/</a:t>
            </a:r>
            <a:endParaRPr lang="en-US" sz="1400" dirty="0" smtClean="0"/>
          </a:p>
          <a:p>
            <a:r>
              <a:rPr lang="en-US" sz="1400" dirty="0">
                <a:hlinkClick r:id="rId5"/>
              </a:rPr>
              <a:t>http://offers.therealschoolofmusic.com/</a:t>
            </a:r>
            <a:r>
              <a:rPr lang="en-US" sz="1400" dirty="0" smtClean="0">
                <a:hlinkClick r:id="rId5"/>
              </a:rPr>
              <a:t>reach4real</a:t>
            </a:r>
            <a:endParaRPr lang="en-US" sz="1400" dirty="0" smtClean="0"/>
          </a:p>
          <a:p>
            <a:r>
              <a:rPr lang="en-US" sz="1400" dirty="0">
                <a:hlinkClick r:id="rId6"/>
              </a:rPr>
              <a:t>https://www.youtube.com/watch?v=</a:t>
            </a:r>
            <a:r>
              <a:rPr lang="en-US" sz="1400" dirty="0" smtClean="0">
                <a:hlinkClick r:id="rId6"/>
              </a:rPr>
              <a:t>5G35nKyB340</a:t>
            </a:r>
            <a:endParaRPr lang="en-US" sz="1400" dirty="0" smtClean="0"/>
          </a:p>
          <a:p>
            <a:r>
              <a:rPr lang="en-US" sz="1400" dirty="0">
                <a:hlinkClick r:id="rId7"/>
              </a:rPr>
              <a:t>http://</a:t>
            </a:r>
            <a:r>
              <a:rPr lang="en-US" sz="1400" dirty="0" smtClean="0">
                <a:hlinkClick r:id="rId7"/>
              </a:rPr>
              <a:t>www.tcapp.org</a:t>
            </a:r>
            <a:endParaRPr lang="en-US" sz="1400" dirty="0" smtClean="0"/>
          </a:p>
          <a:p>
            <a:r>
              <a:rPr lang="en-US" sz="1400" dirty="0">
                <a:hlinkClick r:id="rId8"/>
              </a:rPr>
              <a:t>http://www.zotartz.com/Zot-Artz-</a:t>
            </a:r>
            <a:r>
              <a:rPr lang="en-US" sz="1400" dirty="0" smtClean="0">
                <a:hlinkClick r:id="rId8"/>
              </a:rPr>
              <a:t>mission.html</a:t>
            </a:r>
            <a:endParaRPr lang="en-US" sz="1400" dirty="0" smtClean="0"/>
          </a:p>
          <a:p>
            <a:r>
              <a:rPr lang="en-US" sz="1400" dirty="0">
                <a:hlinkClick r:id="rId9"/>
              </a:rPr>
              <a:t>http://nepassage.org/about</a:t>
            </a:r>
            <a:r>
              <a:rPr lang="en-US" sz="1400" dirty="0" smtClean="0">
                <a:hlinkClick r:id="rId9"/>
              </a:rPr>
              <a:t>/</a:t>
            </a:r>
            <a:endParaRPr lang="en-US" sz="1400" dirty="0" smtClean="0"/>
          </a:p>
          <a:p>
            <a:r>
              <a:rPr lang="en-US" sz="1400" dirty="0">
                <a:hlinkClick r:id="rId10"/>
              </a:rPr>
              <a:t>http://www.empowersci.org/about-</a:t>
            </a:r>
            <a:r>
              <a:rPr lang="en-US" sz="1400" dirty="0" smtClean="0">
                <a:hlinkClick r:id="rId10"/>
              </a:rPr>
              <a:t>us.html</a:t>
            </a:r>
            <a:endParaRPr lang="en-US" sz="1400" dirty="0" smtClean="0"/>
          </a:p>
          <a:p>
            <a:r>
              <a:rPr lang="en-US" sz="1400" dirty="0">
                <a:hlinkClick r:id="rId11"/>
              </a:rPr>
              <a:t>http://www.uspainfoundation.org/about-</a:t>
            </a:r>
            <a:r>
              <a:rPr lang="en-US" sz="1400" dirty="0" smtClean="0">
                <a:hlinkClick r:id="rId11"/>
              </a:rPr>
              <a:t>us.html</a:t>
            </a:r>
            <a:endParaRPr lang="en-US" sz="1400" dirty="0" smtClean="0"/>
          </a:p>
          <a:p>
            <a:r>
              <a:rPr lang="en-US" sz="1400" dirty="0">
                <a:hlinkClick r:id="rId12"/>
              </a:rPr>
              <a:t>http://mswheelchairmass.org/mission-</a:t>
            </a:r>
            <a:r>
              <a:rPr lang="en-US" sz="1400" dirty="0" smtClean="0">
                <a:hlinkClick r:id="rId12"/>
              </a:rPr>
              <a:t>statement.html</a:t>
            </a:r>
            <a:endParaRPr lang="en-US" sz="1400" dirty="0" smtClean="0"/>
          </a:p>
          <a:p>
            <a:r>
              <a:rPr lang="en-US" sz="1400" dirty="0">
                <a:hlinkClick r:id="rId13"/>
              </a:rPr>
              <a:t>http://</a:t>
            </a:r>
            <a:r>
              <a:rPr lang="en-US" sz="1400" dirty="0" smtClean="0">
                <a:hlinkClick r:id="rId13"/>
              </a:rPr>
              <a:t>www.aloecream.biz</a:t>
            </a:r>
            <a:endParaRPr lang="en-US" sz="1400" dirty="0" smtClean="0"/>
          </a:p>
          <a:p>
            <a:r>
              <a:rPr lang="en-US" sz="1400" dirty="0">
                <a:hlinkClick r:id="rId14"/>
              </a:rPr>
              <a:t>https://www.cambridgema.gov/~/media/Files/DHSP/Disabilities/abilitiesexpo/CCPD%</a:t>
            </a:r>
            <a:r>
              <a:rPr lang="en-US" sz="1400" dirty="0" smtClean="0">
                <a:hlinkClick r:id="rId14"/>
              </a:rPr>
              <a:t>20Rackcardsingle.pdf</a:t>
            </a:r>
            <a:endParaRPr lang="en-US" sz="1400" dirty="0" smtClean="0"/>
          </a:p>
          <a:p>
            <a:r>
              <a:rPr lang="en-US" sz="1400" dirty="0">
                <a:hlinkClick r:id="rId15"/>
              </a:rPr>
              <a:t>http://www.theonlygarage.com/handicap-accessible-vehicle-</a:t>
            </a:r>
            <a:r>
              <a:rPr lang="en-US" sz="1400" dirty="0" smtClean="0">
                <a:hlinkClick r:id="rId15"/>
              </a:rPr>
              <a:t>repair.aspx</a:t>
            </a:r>
            <a:endParaRPr lang="en-US" sz="1400" dirty="0" smtClean="0"/>
          </a:p>
          <a:p>
            <a:r>
              <a:rPr lang="en-US" sz="1400" dirty="0">
                <a:hlinkClick r:id="rId16"/>
              </a:rPr>
              <a:t>http://www.harbroauto.com/</a:t>
            </a:r>
            <a:r>
              <a:rPr lang="en-US" sz="1400" dirty="0" smtClean="0">
                <a:hlinkClick r:id="rId16"/>
              </a:rPr>
              <a:t>action.htm</a:t>
            </a:r>
            <a:endParaRPr lang="en-US" sz="1400" dirty="0" smtClean="0"/>
          </a:p>
          <a:p>
            <a:r>
              <a:rPr lang="en-US" sz="1400" dirty="0">
                <a:hlinkClick r:id="rId17"/>
              </a:rPr>
              <a:t>http://www.mbta.com/riding_the_t/accessible_services/default.asp?id=</a:t>
            </a:r>
            <a:r>
              <a:rPr lang="en-US" sz="1400" dirty="0" smtClean="0">
                <a:hlinkClick r:id="rId17"/>
              </a:rPr>
              <a:t>17167</a:t>
            </a:r>
            <a:endParaRPr lang="en-US" sz="1400" dirty="0" smtClean="0"/>
          </a:p>
          <a:p>
            <a:r>
              <a:rPr lang="en-US" sz="1400" dirty="0" smtClean="0">
                <a:hlinkClick r:id="rId18"/>
              </a:rPr>
              <a:t>http://www.mbta.com/riding_the_t/accessible_services/default.asp?id=7108</a:t>
            </a:r>
            <a:endParaRPr lang="en-US" sz="1400" dirty="0" smtClean="0"/>
          </a:p>
          <a:p>
            <a:r>
              <a:rPr lang="en-US" sz="1400" dirty="0">
                <a:hlinkClick r:id="rId19"/>
              </a:rPr>
              <a:t>http://</a:t>
            </a:r>
            <a:r>
              <a:rPr lang="en-US" sz="1400" dirty="0" smtClean="0">
                <a:hlinkClick r:id="rId19"/>
              </a:rPr>
              <a:t>carroll.org</a:t>
            </a:r>
            <a:endParaRPr lang="en-US" sz="1400" dirty="0" smtClean="0"/>
          </a:p>
          <a:p>
            <a:r>
              <a:rPr lang="en-US" sz="1400" dirty="0">
                <a:hlinkClick r:id="rId20"/>
              </a:rPr>
              <a:t>http://www.mass.gov/anf/employment-equal-access-disability/oversight-agencies/mod</a:t>
            </a:r>
            <a:r>
              <a:rPr lang="en-US" sz="1400" dirty="0" smtClean="0">
                <a:hlinkClick r:id="rId20"/>
              </a:rPr>
              <a:t>/</a:t>
            </a:r>
            <a:endParaRPr lang="en-US" sz="1400" dirty="0" smtClean="0"/>
          </a:p>
          <a:p>
            <a:r>
              <a:rPr lang="en-US" sz="1400" dirty="0">
                <a:hlinkClick r:id="rId21"/>
              </a:rPr>
              <a:t>http://www.quantumrehab.com/aboutus/company-</a:t>
            </a:r>
            <a:r>
              <a:rPr lang="en-US" sz="1400" dirty="0" smtClean="0">
                <a:hlinkClick r:id="rId21"/>
              </a:rPr>
              <a:t>overview.asp</a:t>
            </a:r>
            <a:endParaRPr lang="en-US" sz="1400" dirty="0" smtClean="0"/>
          </a:p>
          <a:p>
            <a:pPr marL="0" indent="0">
              <a:buNone/>
            </a:pPr>
            <a:endParaRPr lang="en-US" sz="1400" dirty="0" smtClean="0"/>
          </a:p>
          <a:p>
            <a:endParaRPr lang="en-US" sz="1400" dirty="0"/>
          </a:p>
          <a:p>
            <a:endParaRPr lang="en-US" sz="1600" dirty="0" smtClean="0"/>
          </a:p>
          <a:p>
            <a:endParaRPr lang="en-US" sz="1600" dirty="0" smtClean="0"/>
          </a:p>
          <a:p>
            <a:endParaRPr lang="en-US" sz="1600" dirty="0" smtClean="0"/>
          </a:p>
          <a:p>
            <a:endParaRPr lang="en-US" sz="2000" dirty="0" smtClean="0"/>
          </a:p>
          <a:p>
            <a:endParaRPr lang="en-US" sz="2000" dirty="0" smtClean="0"/>
          </a:p>
          <a:p>
            <a:endParaRPr lang="en-US" sz="2000" dirty="0" smtClean="0"/>
          </a:p>
          <a:p>
            <a:endParaRPr lang="en-US" sz="2400" dirty="0"/>
          </a:p>
          <a:p>
            <a:endParaRPr lang="en-US" sz="2400" dirty="0" smtClean="0"/>
          </a:p>
          <a:p>
            <a:endParaRPr lang="en-US" sz="2400" dirty="0" smtClean="0"/>
          </a:p>
          <a:p>
            <a:endParaRPr lang="en-US" sz="2400" dirty="0" smtClean="0"/>
          </a:p>
          <a:p>
            <a:endParaRPr lang="en-US" sz="2400" dirty="0" smtClean="0"/>
          </a:p>
          <a:p>
            <a:endParaRPr lang="en-US" sz="2400" dirty="0"/>
          </a:p>
          <a:p>
            <a:endParaRPr lang="en-US" sz="2400" dirty="0" smtClean="0"/>
          </a:p>
          <a:p>
            <a:endParaRPr lang="en-US" sz="2400" dirty="0"/>
          </a:p>
          <a:p>
            <a:endParaRPr lang="en-US" sz="2400" dirty="0" smtClean="0"/>
          </a:p>
        </p:txBody>
      </p:sp>
    </p:spTree>
    <p:extLst>
      <p:ext uri="{BB962C8B-B14F-4D97-AF65-F5344CB8AC3E}">
        <p14:creationId xmlns:p14="http://schemas.microsoft.com/office/powerpoint/2010/main" val="1996494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00558"/>
            <a:ext cx="8229600" cy="1604471"/>
          </a:xfrm>
        </p:spPr>
        <p:txBody>
          <a:bodyPr>
            <a:normAutofit fontScale="90000"/>
          </a:bodyPr>
          <a:lstStyle/>
          <a:p>
            <a:r>
              <a:rPr lang="en-US" dirty="0" err="1" smtClean="0"/>
              <a:t>Colorus</a:t>
            </a:r>
            <a:r>
              <a:rPr lang="en-US" dirty="0" smtClean="0"/>
              <a:t> Wheelchair:</a:t>
            </a:r>
            <a:br>
              <a:rPr lang="en-US" dirty="0" smtClean="0"/>
            </a:br>
            <a:r>
              <a:rPr lang="en-US" sz="3600" i="1" dirty="0" smtClean="0"/>
              <a:t>“Not just Another Wheelchair Company… It’s a Lifestyle!”</a:t>
            </a:r>
            <a:endParaRPr lang="en-US" sz="3600" i="1" dirty="0"/>
          </a:p>
        </p:txBody>
      </p:sp>
      <p:sp>
        <p:nvSpPr>
          <p:cNvPr id="8" name="Content Placeholder 7"/>
          <p:cNvSpPr>
            <a:spLocks noGrp="1"/>
          </p:cNvSpPr>
          <p:nvPr>
            <p:ph idx="1"/>
          </p:nvPr>
        </p:nvSpPr>
        <p:spPr>
          <a:xfrm>
            <a:off x="0" y="1600200"/>
            <a:ext cx="4718647" cy="4862253"/>
          </a:xfrm>
        </p:spPr>
        <p:txBody>
          <a:bodyPr>
            <a:normAutofit/>
          </a:bodyPr>
          <a:lstStyle/>
          <a:p>
            <a:r>
              <a:rPr lang="en-US" dirty="0" smtClean="0"/>
              <a:t>Founded in 1992</a:t>
            </a:r>
          </a:p>
          <a:p>
            <a:r>
              <a:rPr lang="en-US" dirty="0" smtClean="0"/>
              <a:t>“Main </a:t>
            </a:r>
            <a:r>
              <a:rPr lang="en-US" dirty="0"/>
              <a:t>goal was </a:t>
            </a:r>
            <a:r>
              <a:rPr lang="en-US" dirty="0" smtClean="0"/>
              <a:t>to improve </a:t>
            </a:r>
            <a:r>
              <a:rPr lang="en-US" dirty="0"/>
              <a:t>the disabled peoples life though innovation in equipment and services to </a:t>
            </a:r>
            <a:r>
              <a:rPr lang="en-US" dirty="0" smtClean="0"/>
              <a:t>the disabled community”</a:t>
            </a:r>
          </a:p>
          <a:p>
            <a:r>
              <a:rPr lang="en-US" dirty="0" smtClean="0"/>
              <a:t>Lightweight and easy to maneuver ~14-16lbs. </a:t>
            </a:r>
          </a:p>
          <a:p>
            <a:endParaRPr lang="en-US" dirty="0"/>
          </a:p>
        </p:txBody>
      </p:sp>
      <p:pic>
        <p:nvPicPr>
          <p:cNvPr id="10" name="Content Placeholder 5"/>
          <p:cNvPicPr>
            <a:picLocks noChangeAspect="1"/>
          </p:cNvPicPr>
          <p:nvPr/>
        </p:nvPicPr>
        <p:blipFill>
          <a:blip r:embed="rId3"/>
          <a:srcRect t="5407" b="5407"/>
          <a:stretch>
            <a:fillRect/>
          </a:stretch>
        </p:blipFill>
        <p:spPr>
          <a:xfrm>
            <a:off x="4481689" y="1983305"/>
            <a:ext cx="4662311" cy="4479148"/>
          </a:xfrm>
          <a:prstGeom prst="rect">
            <a:avLst/>
          </a:prstGeom>
        </p:spPr>
      </p:pic>
    </p:spTree>
    <p:extLst>
      <p:ext uri="{BB962C8B-B14F-4D97-AF65-F5344CB8AC3E}">
        <p14:creationId xmlns:p14="http://schemas.microsoft.com/office/powerpoint/2010/main" val="810604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590"/>
            <a:ext cx="8229600" cy="1143000"/>
          </a:xfrm>
        </p:spPr>
        <p:txBody>
          <a:bodyPr>
            <a:normAutofit fontScale="90000"/>
          </a:bodyPr>
          <a:lstStyle/>
          <a:p>
            <a:r>
              <a:rPr lang="en-US" dirty="0" err="1" smtClean="0"/>
              <a:t>Permobil</a:t>
            </a:r>
            <a:r>
              <a:rPr lang="en-US" dirty="0" smtClean="0"/>
              <a:t>:</a:t>
            </a:r>
            <a:br>
              <a:rPr lang="en-US" dirty="0" smtClean="0"/>
            </a:br>
            <a:r>
              <a:rPr lang="en-US" sz="3600" i="1" dirty="0" smtClean="0"/>
              <a:t>“The Power of Mobility”</a:t>
            </a:r>
            <a:endParaRPr lang="en-US" sz="3600" i="1" dirty="0"/>
          </a:p>
        </p:txBody>
      </p:sp>
      <p:pic>
        <p:nvPicPr>
          <p:cNvPr id="6" name="Content Placeholder 5"/>
          <p:cNvPicPr>
            <a:picLocks noGrp="1" noChangeAspect="1"/>
          </p:cNvPicPr>
          <p:nvPr>
            <p:ph idx="1"/>
          </p:nvPr>
        </p:nvPicPr>
        <p:blipFill>
          <a:blip r:embed="rId3"/>
          <a:srcRect l="29806" r="29806"/>
          <a:stretch>
            <a:fillRect/>
          </a:stretch>
        </p:blipFill>
        <p:spPr>
          <a:xfrm>
            <a:off x="0" y="1417638"/>
            <a:ext cx="4099898" cy="5399880"/>
          </a:xfrm>
        </p:spPr>
      </p:pic>
      <p:sp>
        <p:nvSpPr>
          <p:cNvPr id="9" name="TextBox 8"/>
          <p:cNvSpPr txBox="1"/>
          <p:nvPr/>
        </p:nvSpPr>
        <p:spPr>
          <a:xfrm>
            <a:off x="4099898" y="1270107"/>
            <a:ext cx="5044102" cy="5693867"/>
          </a:xfrm>
          <a:prstGeom prst="rect">
            <a:avLst/>
          </a:prstGeom>
          <a:noFill/>
        </p:spPr>
        <p:txBody>
          <a:bodyPr wrap="square" rtlCol="0">
            <a:spAutoFit/>
          </a:bodyPr>
          <a:lstStyle/>
          <a:p>
            <a:pPr marL="285750" indent="-285750">
              <a:buFont typeface="Arial"/>
              <a:buChar char="•"/>
            </a:pPr>
            <a:r>
              <a:rPr lang="en-US" sz="2800" dirty="0" smtClean="0"/>
              <a:t>“Founder stated </a:t>
            </a:r>
            <a:r>
              <a:rPr lang="en-US" sz="2800" dirty="0"/>
              <a:t>over 40 years ago</a:t>
            </a:r>
            <a:r>
              <a:rPr lang="en-US" sz="2800" dirty="0" smtClean="0"/>
              <a:t>: "</a:t>
            </a:r>
            <a:r>
              <a:rPr lang="en-US" sz="2800" dirty="0"/>
              <a:t>Every disabled person has the right to have his or her handicap compensated as far as possible by aids with the same technical standard as those we all use in our everyday lives</a:t>
            </a:r>
            <a:r>
              <a:rPr lang="en-US" sz="2800" dirty="0" smtClean="0"/>
              <a:t>.””</a:t>
            </a:r>
            <a:endParaRPr lang="en-US" sz="2800" dirty="0"/>
          </a:p>
          <a:p>
            <a:pPr marL="457200" indent="-457200">
              <a:buFont typeface="Arial"/>
              <a:buChar char="•"/>
            </a:pPr>
            <a:r>
              <a:rPr lang="en-US" sz="2800" dirty="0" smtClean="0"/>
              <a:t>“To </a:t>
            </a:r>
            <a:r>
              <a:rPr lang="en-US" sz="2800" dirty="0"/>
              <a:t>stand up for the consumers' rights and provide the best possible solutions is our strategy... past, present and future</a:t>
            </a:r>
            <a:r>
              <a:rPr lang="en-US" sz="2800" dirty="0" smtClean="0"/>
              <a:t>.”</a:t>
            </a:r>
            <a:endParaRPr lang="en-US" sz="2800" dirty="0"/>
          </a:p>
        </p:txBody>
      </p:sp>
    </p:spTree>
    <p:extLst>
      <p:ext uri="{BB962C8B-B14F-4D97-AF65-F5344CB8AC3E}">
        <p14:creationId xmlns:p14="http://schemas.microsoft.com/office/powerpoint/2010/main" val="1999876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dirty="0" smtClean="0"/>
              <a:t>IN Visible Project:</a:t>
            </a:r>
            <a:br>
              <a:rPr lang="en-US" dirty="0" smtClean="0"/>
            </a:br>
            <a:r>
              <a:rPr lang="en-US" sz="3600" i="1" dirty="0" smtClean="0"/>
              <a:t>Real People/ Real Photos</a:t>
            </a:r>
            <a:br>
              <a:rPr lang="en-US" sz="3600" i="1" dirty="0" smtClean="0"/>
            </a:br>
            <a:r>
              <a:rPr lang="en-US" sz="3600" i="1" dirty="0" smtClean="0"/>
              <a:t>REAL HOPE</a:t>
            </a:r>
            <a:endParaRPr lang="en-US" sz="3600" i="1" dirty="0"/>
          </a:p>
        </p:txBody>
      </p:sp>
      <p:pic>
        <p:nvPicPr>
          <p:cNvPr id="6" name="Content Placeholder 5"/>
          <p:cNvPicPr>
            <a:picLocks noGrp="1" noChangeAspect="1"/>
          </p:cNvPicPr>
          <p:nvPr>
            <p:ph idx="1"/>
          </p:nvPr>
        </p:nvPicPr>
        <p:blipFill>
          <a:blip r:embed="rId3"/>
          <a:srcRect l="29237" r="29237"/>
          <a:stretch>
            <a:fillRect/>
          </a:stretch>
        </p:blipFill>
        <p:spPr>
          <a:xfrm>
            <a:off x="4768360" y="1600200"/>
            <a:ext cx="4075112" cy="4525963"/>
          </a:xfrm>
        </p:spPr>
      </p:pic>
      <p:sp>
        <p:nvSpPr>
          <p:cNvPr id="4" name="TextBox 3"/>
          <p:cNvSpPr txBox="1"/>
          <p:nvPr/>
        </p:nvSpPr>
        <p:spPr>
          <a:xfrm>
            <a:off x="1604308" y="2005589"/>
            <a:ext cx="184666" cy="369332"/>
          </a:xfrm>
          <a:prstGeom prst="rect">
            <a:avLst/>
          </a:prstGeom>
          <a:noFill/>
        </p:spPr>
        <p:txBody>
          <a:bodyPr wrap="none" rtlCol="0">
            <a:spAutoFit/>
          </a:bodyPr>
          <a:lstStyle/>
          <a:p>
            <a:endParaRPr lang="en-US" dirty="0"/>
          </a:p>
        </p:txBody>
      </p:sp>
      <p:sp>
        <p:nvSpPr>
          <p:cNvPr id="5" name="TextBox 4"/>
          <p:cNvSpPr txBox="1"/>
          <p:nvPr/>
        </p:nvSpPr>
        <p:spPr>
          <a:xfrm>
            <a:off x="-1" y="1417638"/>
            <a:ext cx="4768361" cy="5262979"/>
          </a:xfrm>
          <a:prstGeom prst="rect">
            <a:avLst/>
          </a:prstGeom>
          <a:noFill/>
        </p:spPr>
        <p:txBody>
          <a:bodyPr wrap="square" rtlCol="0">
            <a:spAutoFit/>
          </a:bodyPr>
          <a:lstStyle/>
          <a:p>
            <a:pPr marL="285750" indent="-285750">
              <a:buFont typeface="Arial"/>
              <a:buChar char="•"/>
            </a:pPr>
            <a:r>
              <a:rPr lang="en-US" sz="2400" dirty="0" smtClean="0"/>
              <a:t>“The </a:t>
            </a:r>
            <a:r>
              <a:rPr lang="en-US" sz="2400" dirty="0" err="1"/>
              <a:t>INvisible</a:t>
            </a:r>
            <a:r>
              <a:rPr lang="en-US" sz="2400" dirty="0"/>
              <a:t> Project highlights the day-to-day experiences of pain survivors through photographs. These photographs capture the struggles and triumphs of these brave pain survivors. As the </a:t>
            </a:r>
            <a:r>
              <a:rPr lang="en-US" sz="2400" dirty="0" err="1"/>
              <a:t>INvisible</a:t>
            </a:r>
            <a:r>
              <a:rPr lang="en-US" sz="2400" dirty="0"/>
              <a:t> Project allows the outside world a glimpse of what it is like to live with pain while persistently pursuing to live a meaningful life, the goal of this project is to create pain awareness, empower survivors and generate change</a:t>
            </a:r>
            <a:r>
              <a:rPr lang="en-US" sz="2400" dirty="0" smtClean="0"/>
              <a:t>.”</a:t>
            </a:r>
            <a:endParaRPr lang="en-US" sz="2400" dirty="0"/>
          </a:p>
        </p:txBody>
      </p:sp>
    </p:spTree>
    <p:extLst>
      <p:ext uri="{BB962C8B-B14F-4D97-AF65-F5344CB8AC3E}">
        <p14:creationId xmlns:p14="http://schemas.microsoft.com/office/powerpoint/2010/main" val="4186036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13"/>
            <a:ext cx="8229600" cy="1738176"/>
          </a:xfrm>
        </p:spPr>
        <p:txBody>
          <a:bodyPr>
            <a:normAutofit fontScale="90000"/>
          </a:bodyPr>
          <a:lstStyle/>
          <a:p>
            <a:r>
              <a:rPr lang="en-US" dirty="0" smtClean="0"/>
              <a:t>Reach 4 Real:</a:t>
            </a:r>
            <a:br>
              <a:rPr lang="en-US" dirty="0" smtClean="0"/>
            </a:br>
            <a:r>
              <a:rPr lang="en-US" sz="3600" i="1" dirty="0" smtClean="0"/>
              <a:t>“A music and theater program for people with developmental, physical, and intellectual disabilities”</a:t>
            </a:r>
            <a:endParaRPr lang="en-US" sz="3600" i="1" dirty="0"/>
          </a:p>
        </p:txBody>
      </p:sp>
      <p:pic>
        <p:nvPicPr>
          <p:cNvPr id="6" name="Content Placeholder 5"/>
          <p:cNvPicPr>
            <a:picLocks noGrp="1" noChangeAspect="1"/>
          </p:cNvPicPr>
          <p:nvPr>
            <p:ph idx="1"/>
          </p:nvPr>
        </p:nvPicPr>
        <p:blipFill rotWithShape="1">
          <a:blip r:embed="rId3"/>
          <a:srcRect l="-43243" r="-43243"/>
          <a:stretch/>
        </p:blipFill>
        <p:spPr>
          <a:xfrm>
            <a:off x="-2138306" y="2459786"/>
            <a:ext cx="9669463" cy="2946400"/>
          </a:xfrm>
        </p:spPr>
      </p:pic>
      <p:sp>
        <p:nvSpPr>
          <p:cNvPr id="5" name="TextBox 4"/>
          <p:cNvSpPr txBox="1"/>
          <p:nvPr/>
        </p:nvSpPr>
        <p:spPr>
          <a:xfrm>
            <a:off x="674462" y="5767942"/>
            <a:ext cx="7686795" cy="523220"/>
          </a:xfrm>
          <a:prstGeom prst="rect">
            <a:avLst/>
          </a:prstGeom>
          <a:noFill/>
        </p:spPr>
        <p:txBody>
          <a:bodyPr wrap="none" rtlCol="0">
            <a:spAutoFit/>
          </a:bodyPr>
          <a:lstStyle/>
          <a:p>
            <a:r>
              <a:rPr lang="en-US" sz="2800" dirty="0" smtClean="0">
                <a:hlinkClick r:id="rId4"/>
              </a:rPr>
              <a:t>https://</a:t>
            </a:r>
            <a:r>
              <a:rPr lang="en-US" sz="2800" dirty="0" err="1" smtClean="0">
                <a:hlinkClick r:id="rId4"/>
              </a:rPr>
              <a:t>www.youtube.com</a:t>
            </a:r>
            <a:r>
              <a:rPr lang="en-US" sz="2800" dirty="0" smtClean="0">
                <a:hlinkClick r:id="rId4"/>
              </a:rPr>
              <a:t>/</a:t>
            </a:r>
            <a:r>
              <a:rPr lang="en-US" sz="2800" dirty="0" err="1" smtClean="0">
                <a:hlinkClick r:id="rId4"/>
              </a:rPr>
              <a:t>watch?v</a:t>
            </a:r>
            <a:r>
              <a:rPr lang="en-US" sz="2800" dirty="0" smtClean="0">
                <a:hlinkClick r:id="rId4"/>
              </a:rPr>
              <a:t>=5G35nKyB340</a:t>
            </a:r>
            <a:endParaRPr lang="en-US" sz="2800" dirty="0"/>
          </a:p>
        </p:txBody>
      </p:sp>
      <p:sp>
        <p:nvSpPr>
          <p:cNvPr id="7" name="TextBox 6"/>
          <p:cNvSpPr txBox="1"/>
          <p:nvPr/>
        </p:nvSpPr>
        <p:spPr>
          <a:xfrm>
            <a:off x="5280849" y="2851641"/>
            <a:ext cx="3863152" cy="2554545"/>
          </a:xfrm>
          <a:prstGeom prst="rect">
            <a:avLst/>
          </a:prstGeom>
          <a:noFill/>
        </p:spPr>
        <p:txBody>
          <a:bodyPr wrap="square" rtlCol="0">
            <a:spAutoFit/>
          </a:bodyPr>
          <a:lstStyle/>
          <a:p>
            <a:pPr marL="285750" indent="-285750">
              <a:buFont typeface="Arial"/>
              <a:buChar char="•"/>
            </a:pPr>
            <a:r>
              <a:rPr lang="en-US" sz="3200" dirty="0" smtClean="0"/>
              <a:t>“Enhancing the lives of people with needs through music enrichment”</a:t>
            </a:r>
          </a:p>
          <a:p>
            <a:pPr marL="285750" indent="-285750">
              <a:buFont typeface="Arial"/>
              <a:buChar char="•"/>
            </a:pPr>
            <a:endParaRPr lang="en-US" sz="3200" dirty="0"/>
          </a:p>
        </p:txBody>
      </p:sp>
    </p:spTree>
    <p:extLst>
      <p:ext uri="{BB962C8B-B14F-4D97-AF65-F5344CB8AC3E}">
        <p14:creationId xmlns:p14="http://schemas.microsoft.com/office/powerpoint/2010/main" val="523495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t>
            </a:r>
            <a:r>
              <a:rPr lang="en-US" dirty="0"/>
              <a:t>C</a:t>
            </a:r>
            <a:r>
              <a:rPr lang="en-US" dirty="0" smtClean="0"/>
              <a:t>oalition Against Pediatric Pain:</a:t>
            </a:r>
            <a:br>
              <a:rPr lang="en-US" dirty="0" smtClean="0"/>
            </a:br>
            <a:r>
              <a:rPr lang="en-US" sz="3600" i="1" dirty="0" smtClean="0"/>
              <a:t>“Because no child should live in pain”</a:t>
            </a:r>
            <a:endParaRPr lang="en-US" sz="3600" i="1" dirty="0"/>
          </a:p>
        </p:txBody>
      </p:sp>
      <p:pic>
        <p:nvPicPr>
          <p:cNvPr id="4" name="Content Placeholder 3"/>
          <p:cNvPicPr>
            <a:picLocks noGrp="1" noChangeAspect="1"/>
          </p:cNvPicPr>
          <p:nvPr>
            <p:ph idx="1"/>
          </p:nvPr>
        </p:nvPicPr>
        <p:blipFill rotWithShape="1">
          <a:blip r:embed="rId3"/>
          <a:srcRect t="2610" b="2610"/>
          <a:stretch/>
        </p:blipFill>
        <p:spPr>
          <a:xfrm>
            <a:off x="5174740" y="2050157"/>
            <a:ext cx="3969260" cy="4275781"/>
          </a:xfrm>
        </p:spPr>
      </p:pic>
      <p:sp>
        <p:nvSpPr>
          <p:cNvPr id="6" name="TextBox 5"/>
          <p:cNvSpPr txBox="1"/>
          <p:nvPr/>
        </p:nvSpPr>
        <p:spPr>
          <a:xfrm>
            <a:off x="-1" y="1441155"/>
            <a:ext cx="5174741" cy="5262979"/>
          </a:xfrm>
          <a:prstGeom prst="rect">
            <a:avLst/>
          </a:prstGeom>
          <a:noFill/>
        </p:spPr>
        <p:txBody>
          <a:bodyPr wrap="square" rtlCol="0">
            <a:spAutoFit/>
          </a:bodyPr>
          <a:lstStyle/>
          <a:p>
            <a:pPr marL="342900" indent="-342900">
              <a:buFont typeface="Arial"/>
              <a:buChar char="•"/>
            </a:pPr>
            <a:r>
              <a:rPr lang="en-US" sz="2400" i="1" dirty="0" smtClean="0"/>
              <a:t>“The </a:t>
            </a:r>
            <a:r>
              <a:rPr lang="en-US" sz="2400" i="1" dirty="0"/>
              <a:t>Coalition Against Pediatric Pain is a national non-profit committed to improving the quality of life of children living with chronic pain from rare diseases by: supporting and uniting families affected by pediatric pain, advocating for children in pain by increasing awareness of their needs, educating others regarding their long-term consequences of pediatric pain, funding research dedicated to pediatric pain conditions and providing resources to families and professionals</a:t>
            </a:r>
            <a:r>
              <a:rPr lang="en-US" sz="2400" i="1" dirty="0" smtClean="0"/>
              <a:t>.”</a:t>
            </a:r>
            <a:endParaRPr lang="en-US" sz="2400" dirty="0"/>
          </a:p>
        </p:txBody>
      </p:sp>
    </p:spTree>
    <p:extLst>
      <p:ext uri="{BB962C8B-B14F-4D97-AF65-F5344CB8AC3E}">
        <p14:creationId xmlns:p14="http://schemas.microsoft.com/office/powerpoint/2010/main" val="3705438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Zot</a:t>
            </a:r>
            <a:r>
              <a:rPr lang="en-US" dirty="0" smtClean="0"/>
              <a:t> Art:</a:t>
            </a:r>
            <a:br>
              <a:rPr lang="en-US" dirty="0" smtClean="0"/>
            </a:br>
            <a:r>
              <a:rPr lang="en-US" sz="3600" i="1" dirty="0" smtClean="0"/>
              <a:t>“Arts for All”</a:t>
            </a:r>
            <a:endParaRPr lang="en-US" i="1" dirty="0"/>
          </a:p>
        </p:txBody>
      </p:sp>
      <p:pic>
        <p:nvPicPr>
          <p:cNvPr id="4" name="Content Placeholder 3"/>
          <p:cNvPicPr>
            <a:picLocks noGrp="1" noChangeAspect="1"/>
          </p:cNvPicPr>
          <p:nvPr>
            <p:ph idx="1"/>
          </p:nvPr>
        </p:nvPicPr>
        <p:blipFill rotWithShape="1">
          <a:blip r:embed="rId3"/>
          <a:srcRect l="1893" r="6112"/>
          <a:stretch/>
        </p:blipFill>
        <p:spPr>
          <a:xfrm>
            <a:off x="214519" y="1662765"/>
            <a:ext cx="4932637" cy="4621413"/>
          </a:xfrm>
        </p:spPr>
      </p:pic>
      <p:sp>
        <p:nvSpPr>
          <p:cNvPr id="6" name="TextBox 5"/>
          <p:cNvSpPr txBox="1"/>
          <p:nvPr/>
        </p:nvSpPr>
        <p:spPr>
          <a:xfrm>
            <a:off x="5147156" y="1685049"/>
            <a:ext cx="3996844" cy="4524315"/>
          </a:xfrm>
          <a:prstGeom prst="rect">
            <a:avLst/>
          </a:prstGeom>
          <a:noFill/>
        </p:spPr>
        <p:txBody>
          <a:bodyPr wrap="square" rtlCol="0">
            <a:spAutoFit/>
          </a:bodyPr>
          <a:lstStyle/>
          <a:p>
            <a:pPr marL="457200" indent="-457200">
              <a:buFont typeface="Arial"/>
              <a:buChar char="•"/>
            </a:pPr>
            <a:r>
              <a:rPr lang="en-US" sz="2400" b="1" dirty="0" smtClean="0"/>
              <a:t>“Inclusive </a:t>
            </a:r>
            <a:r>
              <a:rPr lang="en-US" sz="2400" b="1" dirty="0"/>
              <a:t>activities designed for people with </a:t>
            </a:r>
            <a:r>
              <a:rPr lang="en-US" sz="2400" b="1" dirty="0" smtClean="0"/>
              <a:t>disabilities”</a:t>
            </a:r>
          </a:p>
          <a:p>
            <a:pPr marL="457200" indent="-457200">
              <a:buFont typeface="Arial"/>
              <a:buChar char="•"/>
            </a:pPr>
            <a:r>
              <a:rPr lang="en-US" sz="2400" b="1" i="1" dirty="0" smtClean="0"/>
              <a:t>“Rather </a:t>
            </a:r>
            <a:r>
              <a:rPr lang="en-US" sz="2400" b="1" i="1" dirty="0"/>
              <a:t>than finding ways for people with disabilities to participate in activities for non-disabled people, we create entirely new activities and projects for people with disabilities and invite those without disabilities to join in</a:t>
            </a:r>
            <a:r>
              <a:rPr lang="en-US" sz="2400" b="1" i="1" dirty="0" smtClean="0"/>
              <a:t>.”</a:t>
            </a:r>
            <a:r>
              <a:rPr lang="en-US" sz="2400" b="1" i="1" dirty="0"/>
              <a:t> </a:t>
            </a:r>
            <a:endParaRPr lang="en-US" sz="2400" dirty="0"/>
          </a:p>
        </p:txBody>
      </p:sp>
    </p:spTree>
    <p:extLst>
      <p:ext uri="{BB962C8B-B14F-4D97-AF65-F5344CB8AC3E}">
        <p14:creationId xmlns:p14="http://schemas.microsoft.com/office/powerpoint/2010/main" val="2517931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56"/>
            <a:ext cx="8229600" cy="1143000"/>
          </a:xfrm>
        </p:spPr>
        <p:txBody>
          <a:bodyPr>
            <a:normAutofit fontScale="90000"/>
          </a:bodyPr>
          <a:lstStyle/>
          <a:p>
            <a:r>
              <a:rPr lang="en-US" dirty="0" smtClean="0"/>
              <a:t>Northeast Passage:</a:t>
            </a:r>
            <a:br>
              <a:rPr lang="en-US" dirty="0" smtClean="0"/>
            </a:br>
            <a:r>
              <a:rPr lang="en-US" sz="3600" i="1" dirty="0" smtClean="0"/>
              <a:t>“Living Beyond Disability”</a:t>
            </a:r>
            <a:endParaRPr lang="en-US" sz="3600" i="1" dirty="0"/>
          </a:p>
        </p:txBody>
      </p:sp>
      <p:pic>
        <p:nvPicPr>
          <p:cNvPr id="5" name="Content Placeholder 4"/>
          <p:cNvPicPr>
            <a:picLocks noGrp="1" noChangeAspect="1"/>
          </p:cNvPicPr>
          <p:nvPr>
            <p:ph idx="1"/>
          </p:nvPr>
        </p:nvPicPr>
        <p:blipFill rotWithShape="1">
          <a:blip r:embed="rId3"/>
          <a:srcRect l="9488" r="9488"/>
          <a:stretch/>
        </p:blipFill>
        <p:spPr>
          <a:xfrm>
            <a:off x="5151218" y="1648484"/>
            <a:ext cx="3992782" cy="4501921"/>
          </a:xfrm>
        </p:spPr>
      </p:pic>
      <p:sp>
        <p:nvSpPr>
          <p:cNvPr id="6" name="TextBox 5"/>
          <p:cNvSpPr txBox="1"/>
          <p:nvPr/>
        </p:nvSpPr>
        <p:spPr>
          <a:xfrm>
            <a:off x="-2" y="1017858"/>
            <a:ext cx="5151220" cy="5693867"/>
          </a:xfrm>
          <a:prstGeom prst="rect">
            <a:avLst/>
          </a:prstGeom>
          <a:noFill/>
        </p:spPr>
        <p:txBody>
          <a:bodyPr wrap="square" rtlCol="0">
            <a:spAutoFit/>
          </a:bodyPr>
          <a:lstStyle/>
          <a:p>
            <a:pPr marL="342900" indent="-342900">
              <a:buFont typeface="Arial"/>
              <a:buChar char="•"/>
            </a:pPr>
            <a:r>
              <a:rPr lang="en-US" sz="2800" dirty="0" smtClean="0"/>
              <a:t>“The </a:t>
            </a:r>
            <a:r>
              <a:rPr lang="en-US" sz="2800" dirty="0"/>
              <a:t>mission of Northeast Passage is to create an environment where individuals with disabilities can enjoy recreation with the same freedom of choice, quality of life, and independence as their non-disabled peers</a:t>
            </a:r>
            <a:r>
              <a:rPr lang="en-US" sz="2800" dirty="0" smtClean="0"/>
              <a:t>.”</a:t>
            </a:r>
            <a:endParaRPr lang="en-US" sz="2800" dirty="0"/>
          </a:p>
          <a:p>
            <a:pPr marL="342900" indent="-342900">
              <a:buFont typeface="Arial"/>
              <a:buChar char="•"/>
            </a:pPr>
            <a:r>
              <a:rPr lang="en-US" sz="2800" dirty="0" smtClean="0"/>
              <a:t>“We </a:t>
            </a:r>
            <a:r>
              <a:rPr lang="en-US" sz="2800" dirty="0"/>
              <a:t>do this by developing, delivering, and evaluating innovative barrier-free recreation and health promotion programs</a:t>
            </a:r>
            <a:r>
              <a:rPr lang="en-US" sz="2800" dirty="0" smtClean="0"/>
              <a:t>.</a:t>
            </a:r>
            <a:r>
              <a:rPr lang="en-US" sz="2400" dirty="0" smtClean="0"/>
              <a:t>”</a:t>
            </a:r>
            <a:endParaRPr lang="en-US" sz="2400" dirty="0"/>
          </a:p>
        </p:txBody>
      </p:sp>
    </p:spTree>
    <p:extLst>
      <p:ext uri="{BB962C8B-B14F-4D97-AF65-F5344CB8AC3E}">
        <p14:creationId xmlns:p14="http://schemas.microsoft.com/office/powerpoint/2010/main" val="2763137485"/>
      </p:ext>
    </p:extLst>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3956</TotalTime>
  <Words>3121</Words>
  <Application>Microsoft Macintosh PowerPoint</Application>
  <PresentationFormat>On-screen Show (4:3)</PresentationFormat>
  <Paragraphs>149</Paragraphs>
  <Slides>22</Slides>
  <Notes>21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Black</vt:lpstr>
      <vt:lpstr>Abilities Expo 2015 Assistive Technology  By: Sarah Mitri</vt:lpstr>
      <vt:lpstr>INTERACTION. JOY. KNOWLEDGE.</vt:lpstr>
      <vt:lpstr>Colorus Wheelchair: “Not just Another Wheelchair Company… It’s a Lifestyle!”</vt:lpstr>
      <vt:lpstr>Permobil: “The Power of Mobility”</vt:lpstr>
      <vt:lpstr>IN Visible Project: Real People/ Real Photos REAL HOPE</vt:lpstr>
      <vt:lpstr>Reach 4 Real: “A music and theater program for people with developmental, physical, and intellectual disabilities”</vt:lpstr>
      <vt:lpstr>The Coalition Against Pediatric Pain: “Because no child should live in pain”</vt:lpstr>
      <vt:lpstr>Zot Art: “Arts for All”</vt:lpstr>
      <vt:lpstr>Northeast Passage: “Living Beyond Disability”</vt:lpstr>
      <vt:lpstr>Empower Spinal Cord Injury: “A Second Chance At Rehabilitation”</vt:lpstr>
      <vt:lpstr>U.S. Pain Foudation: “Empowering Us All to Live Fulfilling Lives”</vt:lpstr>
      <vt:lpstr>Ms. Wheelchair Massachusetts</vt:lpstr>
      <vt:lpstr>Hawaiian Moon Aloe: “Say goodbye to dry skin”</vt:lpstr>
      <vt:lpstr>Cambridge Commission for Persons with Disabilities</vt:lpstr>
      <vt:lpstr>The Garage:  “Specializing in handicap lift repair"</vt:lpstr>
      <vt:lpstr>Action Trackchair: “Helping the disabled to be enabled”</vt:lpstr>
      <vt:lpstr>Access in motion:  “Department of system wide accessibility”</vt:lpstr>
      <vt:lpstr>The Ride</vt:lpstr>
      <vt:lpstr>The Carroll Center for the Blind: “Pathway to Independence”</vt:lpstr>
      <vt:lpstr>Massachusetts Office of Disability</vt:lpstr>
      <vt:lpstr>Quantum: “The Rehab Power Chair Solutions Company” </vt:lpstr>
      <vt:lpstr>References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Mitri</dc:creator>
  <cp:lastModifiedBy>Sarah Mitri</cp:lastModifiedBy>
  <cp:revision>126</cp:revision>
  <dcterms:created xsi:type="dcterms:W3CDTF">2015-09-30T02:53:39Z</dcterms:created>
  <dcterms:modified xsi:type="dcterms:W3CDTF">2015-10-02T20:50:05Z</dcterms:modified>
</cp:coreProperties>
</file>